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56" r:id="rId2"/>
    <p:sldId id="285" r:id="rId3"/>
    <p:sldId id="257" r:id="rId4"/>
    <p:sldId id="274" r:id="rId5"/>
    <p:sldId id="258" r:id="rId6"/>
    <p:sldId id="283" r:id="rId7"/>
    <p:sldId id="275" r:id="rId8"/>
    <p:sldId id="259" r:id="rId9"/>
    <p:sldId id="284" r:id="rId10"/>
    <p:sldId id="260" r:id="rId11"/>
    <p:sldId id="263" r:id="rId12"/>
    <p:sldId id="264" r:id="rId13"/>
    <p:sldId id="276" r:id="rId14"/>
    <p:sldId id="280" r:id="rId15"/>
    <p:sldId id="261" r:id="rId16"/>
    <p:sldId id="262" r:id="rId17"/>
    <p:sldId id="265" r:id="rId18"/>
    <p:sldId id="281" r:id="rId19"/>
    <p:sldId id="266" r:id="rId20"/>
    <p:sldId id="267" r:id="rId21"/>
  </p:sldIdLst>
  <p:sldSz cx="9144000" cy="6858000" type="screen4x3"/>
  <p:notesSz cx="7010400" cy="9296400"/>
  <p:embeddedFontLst>
    <p:embeddedFont>
      <p:font typeface="Aharoni" panose="02010803020104030203" pitchFamily="2" charset="-79"/>
      <p:bold r:id="rId22"/>
    </p:embeddedFont>
    <p:embeddedFont>
      <p:font typeface="Calibri" panose="020F0502020204030204" pitchFamily="34" charset="0"/>
      <p:regular r:id="rId23"/>
      <p:bold r:id="rId24"/>
      <p:italic r:id="rId25"/>
      <p:boldItalic r:id="rId26"/>
    </p:embeddedFont>
    <p:embeddedFont>
      <p:font typeface="Calibri Light" panose="020F0302020204030204" pitchFamily="34" charset="0"/>
      <p:regular r:id="rId27"/>
      <p:italic r:id="rId2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DB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p:cViewPr varScale="1">
        <p:scale>
          <a:sx n="82" d="100"/>
          <a:sy n="82" d="100"/>
        </p:scale>
        <p:origin x="1291" y="72"/>
      </p:cViewPr>
      <p:guideLst/>
    </p:cSldViewPr>
  </p:slideViewPr>
  <p:notesTextViewPr>
    <p:cViewPr>
      <p:scale>
        <a:sx n="1" d="1"/>
        <a:sy n="1" d="1"/>
      </p:scale>
      <p:origin x="0" y="0"/>
    </p:cViewPr>
  </p:notesTextViewPr>
  <p:sorterViewPr>
    <p:cViewPr varScale="1">
      <p:scale>
        <a:sx n="1" d="1"/>
        <a:sy n="1" d="1"/>
      </p:scale>
      <p:origin x="0" y="-1843"/>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28998C6-24C7-4A29-BE5E-6EA8DCCD4CA4}" type="datetimeFigureOut">
              <a:rPr lang="en-US" smtClean="0"/>
              <a:t>4/18/2021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F35B91-B224-40EC-81BF-79032FE5FFC3}" type="slidenum">
              <a:rPr lang="en-US" smtClean="0"/>
              <a:t>‹#›</a:t>
            </a:fld>
            <a:endParaRPr lang="en-US"/>
          </a:p>
        </p:txBody>
      </p:sp>
    </p:spTree>
    <p:extLst>
      <p:ext uri="{BB962C8B-B14F-4D97-AF65-F5344CB8AC3E}">
        <p14:creationId xmlns:p14="http://schemas.microsoft.com/office/powerpoint/2010/main" val="85457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8998C6-24C7-4A29-BE5E-6EA8DCCD4CA4}" type="datetimeFigureOut">
              <a:rPr lang="en-US" smtClean="0"/>
              <a:t>4/18/2021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F35B91-B224-40EC-81BF-79032FE5FFC3}" type="slidenum">
              <a:rPr lang="en-US" smtClean="0"/>
              <a:t>‹#›</a:t>
            </a:fld>
            <a:endParaRPr lang="en-US"/>
          </a:p>
        </p:txBody>
      </p:sp>
    </p:spTree>
    <p:extLst>
      <p:ext uri="{BB962C8B-B14F-4D97-AF65-F5344CB8AC3E}">
        <p14:creationId xmlns:p14="http://schemas.microsoft.com/office/powerpoint/2010/main" val="20620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8998C6-24C7-4A29-BE5E-6EA8DCCD4CA4}" type="datetimeFigureOut">
              <a:rPr lang="en-US" smtClean="0"/>
              <a:t>4/18/2021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F35B91-B224-40EC-81BF-79032FE5FFC3}" type="slidenum">
              <a:rPr lang="en-US" smtClean="0"/>
              <a:t>‹#›</a:t>
            </a:fld>
            <a:endParaRPr lang="en-US"/>
          </a:p>
        </p:txBody>
      </p:sp>
    </p:spTree>
    <p:extLst>
      <p:ext uri="{BB962C8B-B14F-4D97-AF65-F5344CB8AC3E}">
        <p14:creationId xmlns:p14="http://schemas.microsoft.com/office/powerpoint/2010/main" val="506808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8998C6-24C7-4A29-BE5E-6EA8DCCD4CA4}" type="datetimeFigureOut">
              <a:rPr lang="en-US" smtClean="0"/>
              <a:t>4/18/2021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F35B91-B224-40EC-81BF-79032FE5FFC3}" type="slidenum">
              <a:rPr lang="en-US" smtClean="0"/>
              <a:t>‹#›</a:t>
            </a:fld>
            <a:endParaRPr lang="en-US"/>
          </a:p>
        </p:txBody>
      </p:sp>
    </p:spTree>
    <p:extLst>
      <p:ext uri="{BB962C8B-B14F-4D97-AF65-F5344CB8AC3E}">
        <p14:creationId xmlns:p14="http://schemas.microsoft.com/office/powerpoint/2010/main" val="2571982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8998C6-24C7-4A29-BE5E-6EA8DCCD4CA4}" type="datetimeFigureOut">
              <a:rPr lang="en-US" smtClean="0"/>
              <a:t>4/18/2021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F35B91-B224-40EC-81BF-79032FE5FFC3}" type="slidenum">
              <a:rPr lang="en-US" smtClean="0"/>
              <a:t>‹#›</a:t>
            </a:fld>
            <a:endParaRPr lang="en-US"/>
          </a:p>
        </p:txBody>
      </p:sp>
    </p:spTree>
    <p:extLst>
      <p:ext uri="{BB962C8B-B14F-4D97-AF65-F5344CB8AC3E}">
        <p14:creationId xmlns:p14="http://schemas.microsoft.com/office/powerpoint/2010/main" val="3032521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28998C6-24C7-4A29-BE5E-6EA8DCCD4CA4}" type="datetimeFigureOut">
              <a:rPr lang="en-US" smtClean="0"/>
              <a:t>4/18/2021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F35B91-B224-40EC-81BF-79032FE5FFC3}" type="slidenum">
              <a:rPr lang="en-US" smtClean="0"/>
              <a:t>‹#›</a:t>
            </a:fld>
            <a:endParaRPr lang="en-US"/>
          </a:p>
        </p:txBody>
      </p:sp>
    </p:spTree>
    <p:extLst>
      <p:ext uri="{BB962C8B-B14F-4D97-AF65-F5344CB8AC3E}">
        <p14:creationId xmlns:p14="http://schemas.microsoft.com/office/powerpoint/2010/main" val="2544340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28998C6-24C7-4A29-BE5E-6EA8DCCD4CA4}" type="datetimeFigureOut">
              <a:rPr lang="en-US" smtClean="0"/>
              <a:t>4/18/2021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F35B91-B224-40EC-81BF-79032FE5FFC3}" type="slidenum">
              <a:rPr lang="en-US" smtClean="0"/>
              <a:t>‹#›</a:t>
            </a:fld>
            <a:endParaRPr lang="en-US"/>
          </a:p>
        </p:txBody>
      </p:sp>
    </p:spTree>
    <p:extLst>
      <p:ext uri="{BB962C8B-B14F-4D97-AF65-F5344CB8AC3E}">
        <p14:creationId xmlns:p14="http://schemas.microsoft.com/office/powerpoint/2010/main" val="2525484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28998C6-24C7-4A29-BE5E-6EA8DCCD4CA4}" type="datetimeFigureOut">
              <a:rPr lang="en-US" smtClean="0"/>
              <a:t>4/18/2021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F35B91-B224-40EC-81BF-79032FE5FFC3}" type="slidenum">
              <a:rPr lang="en-US" smtClean="0"/>
              <a:t>‹#›</a:t>
            </a:fld>
            <a:endParaRPr lang="en-US"/>
          </a:p>
        </p:txBody>
      </p:sp>
    </p:spTree>
    <p:extLst>
      <p:ext uri="{BB962C8B-B14F-4D97-AF65-F5344CB8AC3E}">
        <p14:creationId xmlns:p14="http://schemas.microsoft.com/office/powerpoint/2010/main" val="306544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8998C6-24C7-4A29-BE5E-6EA8DCCD4CA4}" type="datetimeFigureOut">
              <a:rPr lang="en-US" smtClean="0"/>
              <a:t>4/18/2021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F35B91-B224-40EC-81BF-79032FE5FFC3}" type="slidenum">
              <a:rPr lang="en-US" smtClean="0"/>
              <a:t>‹#›</a:t>
            </a:fld>
            <a:endParaRPr lang="en-US"/>
          </a:p>
        </p:txBody>
      </p:sp>
    </p:spTree>
    <p:extLst>
      <p:ext uri="{BB962C8B-B14F-4D97-AF65-F5344CB8AC3E}">
        <p14:creationId xmlns:p14="http://schemas.microsoft.com/office/powerpoint/2010/main" val="4255794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28998C6-24C7-4A29-BE5E-6EA8DCCD4CA4}" type="datetimeFigureOut">
              <a:rPr lang="en-US" smtClean="0"/>
              <a:t>4/18/2021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F35B91-B224-40EC-81BF-79032FE5FFC3}" type="slidenum">
              <a:rPr lang="en-US" smtClean="0"/>
              <a:t>‹#›</a:t>
            </a:fld>
            <a:endParaRPr lang="en-US"/>
          </a:p>
        </p:txBody>
      </p:sp>
    </p:spTree>
    <p:extLst>
      <p:ext uri="{BB962C8B-B14F-4D97-AF65-F5344CB8AC3E}">
        <p14:creationId xmlns:p14="http://schemas.microsoft.com/office/powerpoint/2010/main" val="820606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28998C6-24C7-4A29-BE5E-6EA8DCCD4CA4}" type="datetimeFigureOut">
              <a:rPr lang="en-US" smtClean="0"/>
              <a:t>4/18/2021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F35B91-B224-40EC-81BF-79032FE5FFC3}" type="slidenum">
              <a:rPr lang="en-US" smtClean="0"/>
              <a:t>‹#›</a:t>
            </a:fld>
            <a:endParaRPr lang="en-US"/>
          </a:p>
        </p:txBody>
      </p:sp>
    </p:spTree>
    <p:extLst>
      <p:ext uri="{BB962C8B-B14F-4D97-AF65-F5344CB8AC3E}">
        <p14:creationId xmlns:p14="http://schemas.microsoft.com/office/powerpoint/2010/main" val="3338627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3DBB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8998C6-24C7-4A29-BE5E-6EA8DCCD4CA4}" type="datetimeFigureOut">
              <a:rPr lang="en-US" smtClean="0"/>
              <a:t>4/18/2021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F35B91-B224-40EC-81BF-79032FE5FFC3}" type="slidenum">
              <a:rPr lang="en-US" smtClean="0"/>
              <a:t>‹#›</a:t>
            </a:fld>
            <a:endParaRPr lang="en-US"/>
          </a:p>
        </p:txBody>
      </p:sp>
    </p:spTree>
    <p:extLst>
      <p:ext uri="{BB962C8B-B14F-4D97-AF65-F5344CB8AC3E}">
        <p14:creationId xmlns:p14="http://schemas.microsoft.com/office/powerpoint/2010/main" val="38613236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1.xml"/><Relationship Id="rId5" Type="http://schemas.openxmlformats.org/officeDocument/2006/relationships/image" Target="../media/image18.jp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8" Type="http://schemas.openxmlformats.org/officeDocument/2006/relationships/hyperlink" Target="https://en.wikipedia.org/wiki/Wilmer_Cutler_Pickering_Hale_and_Dorr" TargetMode="External"/><Relationship Id="rId13" Type="http://schemas.openxmlformats.org/officeDocument/2006/relationships/hyperlink" Target="https://en.wikipedia.org/wiki/Indra_Nooyi" TargetMode="External"/><Relationship Id="rId18" Type="http://schemas.openxmlformats.org/officeDocument/2006/relationships/hyperlink" Target="https://en.wikipedia.org/wiki/Reader%27s_Digest_Association" TargetMode="External"/><Relationship Id="rId3" Type="http://schemas.openxmlformats.org/officeDocument/2006/relationships/hyperlink" Target="https://en.wikipedia.org/wiki/Keith_B._Alexander" TargetMode="External"/><Relationship Id="rId21" Type="http://schemas.openxmlformats.org/officeDocument/2006/relationships/hyperlink" Target="https://en.wikipedia.org/wiki/Wendell_P._Weeks" TargetMode="External"/><Relationship Id="rId7" Type="http://schemas.openxmlformats.org/officeDocument/2006/relationships/hyperlink" Target="https://en.wikipedia.org/wiki/Jamie_Gorelick" TargetMode="External"/><Relationship Id="rId12" Type="http://schemas.openxmlformats.org/officeDocument/2006/relationships/hyperlink" Target="https://en.wikipedia.org/wiki/MTV_Networks" TargetMode="External"/><Relationship Id="rId17" Type="http://schemas.openxmlformats.org/officeDocument/2006/relationships/hyperlink" Target="https://en.wikipedia.org/wiki/Thomas_O._Ryder" TargetMode="External"/><Relationship Id="rId2" Type="http://schemas.openxmlformats.org/officeDocument/2006/relationships/hyperlink" Target="https://en.wikipedia.org/wiki/Jeff_Bezos" TargetMode="External"/><Relationship Id="rId16" Type="http://schemas.openxmlformats.org/officeDocument/2006/relationships/hyperlink" Target="https://en.wikipedia.org/wiki/Palm,_Inc." TargetMode="External"/><Relationship Id="rId20" Type="http://schemas.openxmlformats.org/officeDocument/2006/relationships/hyperlink" Target="https://en.wikipedia.org/wiki/Martha%27s_Table" TargetMode="External"/><Relationship Id="rId1" Type="http://schemas.openxmlformats.org/officeDocument/2006/relationships/slideLayout" Target="../slideLayouts/slideLayout1.xml"/><Relationship Id="rId6" Type="http://schemas.openxmlformats.org/officeDocument/2006/relationships/hyperlink" Target="https://en.wikipedia.org/wiki/Starbucks" TargetMode="External"/><Relationship Id="rId11" Type="http://schemas.openxmlformats.org/officeDocument/2006/relationships/hyperlink" Target="https://en.wikipedia.org/wiki/Judy_McGrath" TargetMode="External"/><Relationship Id="rId5" Type="http://schemas.openxmlformats.org/officeDocument/2006/relationships/hyperlink" Target="https://en.wikipedia.org/wiki/Rosalind_Brewer" TargetMode="External"/><Relationship Id="rId15" Type="http://schemas.openxmlformats.org/officeDocument/2006/relationships/hyperlink" Target="https://en.wikipedia.org/wiki/Jon_Rubinstein" TargetMode="External"/><Relationship Id="rId10" Type="http://schemas.openxmlformats.org/officeDocument/2006/relationships/hyperlink" Target="https://en.wikipedia.org/wiki/Massachusetts_Institute_of_Technology" TargetMode="External"/><Relationship Id="rId19" Type="http://schemas.openxmlformats.org/officeDocument/2006/relationships/hyperlink" Target="https://en.wikipedia.org/wiki/Patty_Stonesifer" TargetMode="External"/><Relationship Id="rId4" Type="http://schemas.openxmlformats.org/officeDocument/2006/relationships/hyperlink" Target="https://en.wikipedia.org/wiki/Director_of_the_National_Security_Agency" TargetMode="External"/><Relationship Id="rId9" Type="http://schemas.openxmlformats.org/officeDocument/2006/relationships/hyperlink" Target="https://en.wikipedia.org/wiki/Daniel_P._Huttenlocher" TargetMode="External"/><Relationship Id="rId14" Type="http://schemas.openxmlformats.org/officeDocument/2006/relationships/hyperlink" Target="https://en.wikipedia.org/wiki/PepsiCo" TargetMode="External"/><Relationship Id="rId22" Type="http://schemas.openxmlformats.org/officeDocument/2006/relationships/hyperlink" Target="https://en.wikipedia.org/wiki/Corning_Inc."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goodreads.com/work/quotes/66180399" TargetMode="Externa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1.xml"/><Relationship Id="rId4" Type="http://schemas.openxmlformats.org/officeDocument/2006/relationships/image" Target="../media/image26.jp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1.jp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37.jp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9241CED-B07E-405E-855E-B7A9DC4F28DC}"/>
              </a:ext>
            </a:extLst>
          </p:cNvPr>
          <p:cNvSpPr txBox="1"/>
          <p:nvPr/>
        </p:nvSpPr>
        <p:spPr>
          <a:xfrm>
            <a:off x="0" y="142339"/>
            <a:ext cx="9144000" cy="2616101"/>
          </a:xfrm>
          <a:prstGeom prst="rect">
            <a:avLst/>
          </a:prstGeom>
          <a:noFill/>
        </p:spPr>
        <p:txBody>
          <a:bodyPr wrap="square" rtlCol="0">
            <a:spAutoFit/>
          </a:bodyPr>
          <a:lstStyle/>
          <a:p>
            <a:pPr algn="ctr"/>
            <a:r>
              <a:rPr lang="en-US" sz="4400" dirty="0">
                <a:latin typeface="Aharoni" panose="02010803020104030203" pitchFamily="2" charset="-79"/>
                <a:cs typeface="Aharoni" panose="02010803020104030203" pitchFamily="2" charset="-79"/>
              </a:rPr>
              <a:t>Twenty-First Century Capitalism:</a:t>
            </a:r>
          </a:p>
          <a:p>
            <a:pPr algn="ctr"/>
            <a:r>
              <a:rPr lang="en-US" sz="4400" dirty="0">
                <a:latin typeface="Aharoni" panose="02010803020104030203" pitchFamily="2" charset="-79"/>
                <a:cs typeface="Aharoni" panose="02010803020104030203" pitchFamily="2" charset="-79"/>
              </a:rPr>
              <a:t>The Case of Amazon</a:t>
            </a:r>
          </a:p>
          <a:p>
            <a:pPr algn="ctr"/>
            <a:r>
              <a:rPr lang="en-US" sz="3200" dirty="0">
                <a:latin typeface="Aharoni" panose="02010803020104030203" pitchFamily="2" charset="-79"/>
                <a:cs typeface="Aharoni" panose="02010803020104030203" pitchFamily="2" charset="-79"/>
              </a:rPr>
              <a:t>Southern Workers Assembly School</a:t>
            </a:r>
          </a:p>
          <a:p>
            <a:pPr algn="ctr"/>
            <a:r>
              <a:rPr lang="en-US" sz="3200" dirty="0">
                <a:latin typeface="Aharoni" panose="02010803020104030203" pitchFamily="2" charset="-79"/>
                <a:cs typeface="Aharoni" panose="02010803020104030203" pitchFamily="2" charset="-79"/>
              </a:rPr>
              <a:t>April </a:t>
            </a:r>
            <a:r>
              <a:rPr lang="en-US" sz="4400" dirty="0">
                <a:latin typeface="Aharoni" panose="02010803020104030203" pitchFamily="2" charset="-79"/>
                <a:cs typeface="Aharoni" panose="02010803020104030203" pitchFamily="2" charset="-79"/>
              </a:rPr>
              <a:t>18, 2021</a:t>
            </a:r>
          </a:p>
        </p:txBody>
      </p:sp>
      <p:pic>
        <p:nvPicPr>
          <p:cNvPr id="6" name="Picture 5" descr="Text&#10;&#10;Description automatically generated with low confidence">
            <a:extLst>
              <a:ext uri="{FF2B5EF4-FFF2-40B4-BE49-F238E27FC236}">
                <a16:creationId xmlns:a16="http://schemas.microsoft.com/office/drawing/2014/main" id="{B63D4E2E-CE1D-4F71-8007-2BCA30EE8820}"/>
              </a:ext>
            </a:extLst>
          </p:cNvPr>
          <p:cNvPicPr>
            <a:picLocks noChangeAspect="1"/>
          </p:cNvPicPr>
          <p:nvPr/>
        </p:nvPicPr>
        <p:blipFill rotWithShape="1">
          <a:blip r:embed="rId2">
            <a:extLst>
              <a:ext uri="{28A0092B-C50C-407E-A947-70E740481C1C}">
                <a14:useLocalDpi xmlns:a14="http://schemas.microsoft.com/office/drawing/2010/main" val="0"/>
              </a:ext>
            </a:extLst>
          </a:blip>
          <a:srcRect t="3979" b="4175"/>
          <a:stretch/>
        </p:blipFill>
        <p:spPr>
          <a:xfrm>
            <a:off x="170283" y="2758440"/>
            <a:ext cx="8803433" cy="4023360"/>
          </a:xfrm>
          <a:prstGeom prst="rect">
            <a:avLst/>
          </a:prstGeom>
          <a:ln>
            <a:solidFill>
              <a:schemeClr val="tx1"/>
            </a:solidFill>
          </a:ln>
        </p:spPr>
      </p:pic>
    </p:spTree>
    <p:extLst>
      <p:ext uri="{BB962C8B-B14F-4D97-AF65-F5344CB8AC3E}">
        <p14:creationId xmlns:p14="http://schemas.microsoft.com/office/powerpoint/2010/main" val="41585255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F65F06-E978-4213-8426-CB3620653271}"/>
              </a:ext>
            </a:extLst>
          </p:cNvPr>
          <p:cNvSpPr txBox="1"/>
          <p:nvPr/>
        </p:nvSpPr>
        <p:spPr>
          <a:xfrm>
            <a:off x="0" y="672076"/>
            <a:ext cx="9144000" cy="707886"/>
          </a:xfrm>
          <a:prstGeom prst="rect">
            <a:avLst/>
          </a:prstGeom>
          <a:noFill/>
        </p:spPr>
        <p:txBody>
          <a:bodyPr wrap="square" rtlCol="0">
            <a:spAutoFit/>
          </a:bodyPr>
          <a:lstStyle/>
          <a:p>
            <a:pPr algn="ctr"/>
            <a:r>
              <a:rPr lang="en-US" sz="2900" b="1" dirty="0">
                <a:latin typeface="Aharoni" panose="02010803020104030203" pitchFamily="2" charset="-79"/>
                <a:cs typeface="Aharoni" panose="02010803020104030203" pitchFamily="2" charset="-79"/>
              </a:rPr>
              <a:t>Why is Amazon the face of </a:t>
            </a:r>
            <a:r>
              <a:rPr lang="en-US" sz="4000" b="1" dirty="0">
                <a:latin typeface="Aharoni" panose="02010803020104030203" pitchFamily="2" charset="-79"/>
                <a:cs typeface="Aharoni" panose="02010803020104030203" pitchFamily="2" charset="-79"/>
              </a:rPr>
              <a:t>21</a:t>
            </a:r>
            <a:r>
              <a:rPr lang="en-US" sz="4000" b="1" baseline="30000" dirty="0">
                <a:latin typeface="Aharoni" panose="02010803020104030203" pitchFamily="2" charset="-79"/>
                <a:cs typeface="Aharoni" panose="02010803020104030203" pitchFamily="2" charset="-79"/>
              </a:rPr>
              <a:t>st</a:t>
            </a:r>
            <a:r>
              <a:rPr lang="en-US" sz="2900" b="1" dirty="0">
                <a:latin typeface="Aharoni" panose="02010803020104030203" pitchFamily="2" charset="-79"/>
                <a:cs typeface="Aharoni" panose="02010803020104030203" pitchFamily="2" charset="-79"/>
              </a:rPr>
              <a:t> century capitalism</a:t>
            </a:r>
            <a:r>
              <a:rPr lang="en-US" sz="3600" b="1" dirty="0">
                <a:latin typeface="Aharoni" panose="02010803020104030203" pitchFamily="2" charset="-79"/>
                <a:cs typeface="Aharoni" panose="02010803020104030203" pitchFamily="2" charset="-79"/>
              </a:rPr>
              <a:t>?</a:t>
            </a:r>
          </a:p>
        </p:txBody>
      </p:sp>
      <p:pic>
        <p:nvPicPr>
          <p:cNvPr id="4" name="Picture 3" descr="Text&#10;&#10;Description automatically generated">
            <a:extLst>
              <a:ext uri="{FF2B5EF4-FFF2-40B4-BE49-F238E27FC236}">
                <a16:creationId xmlns:a16="http://schemas.microsoft.com/office/drawing/2014/main" id="{E46AE383-A4FD-41FE-9780-9C0645032C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7250" y="1716270"/>
            <a:ext cx="2152424" cy="3225404"/>
          </a:xfrm>
          <a:prstGeom prst="rect">
            <a:avLst/>
          </a:prstGeom>
          <a:ln>
            <a:solidFill>
              <a:schemeClr val="tx1"/>
            </a:solidFill>
          </a:ln>
        </p:spPr>
      </p:pic>
      <p:pic>
        <p:nvPicPr>
          <p:cNvPr id="6" name="Picture 5" descr="Diagram&#10;&#10;Description automatically generated">
            <a:extLst>
              <a:ext uri="{FF2B5EF4-FFF2-40B4-BE49-F238E27FC236}">
                <a16:creationId xmlns:a16="http://schemas.microsoft.com/office/drawing/2014/main" id="{9CA040AC-9BFB-4F23-93DD-7EC41A2872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2656" y="1716269"/>
            <a:ext cx="2144258" cy="3232549"/>
          </a:xfrm>
          <a:prstGeom prst="rect">
            <a:avLst/>
          </a:prstGeom>
          <a:ln>
            <a:solidFill>
              <a:schemeClr val="tx1"/>
            </a:solidFill>
          </a:ln>
        </p:spPr>
      </p:pic>
      <p:pic>
        <p:nvPicPr>
          <p:cNvPr id="8" name="Picture 7" descr="A person sitting at a table with a computer&#10;&#10;Description automatically generated with low confidence">
            <a:extLst>
              <a:ext uri="{FF2B5EF4-FFF2-40B4-BE49-F238E27FC236}">
                <a16:creationId xmlns:a16="http://schemas.microsoft.com/office/drawing/2014/main" id="{B03F2234-FAB1-4ACA-99F1-A7B0F558C6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3060" y="1709126"/>
            <a:ext cx="2023576" cy="3232549"/>
          </a:xfrm>
          <a:prstGeom prst="rect">
            <a:avLst/>
          </a:prstGeom>
          <a:ln>
            <a:solidFill>
              <a:schemeClr val="tx1"/>
            </a:solidFill>
          </a:ln>
        </p:spPr>
      </p:pic>
      <p:pic>
        <p:nvPicPr>
          <p:cNvPr id="10" name="Picture 9" descr="A picture containing text, grass, outdoor, sign&#10;&#10;Description automatically generated">
            <a:extLst>
              <a:ext uri="{FF2B5EF4-FFF2-40B4-BE49-F238E27FC236}">
                <a16:creationId xmlns:a16="http://schemas.microsoft.com/office/drawing/2014/main" id="{05B0C830-8C53-49EF-8BA5-FDC1C85BD6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329" y="1709126"/>
            <a:ext cx="2161959" cy="3239693"/>
          </a:xfrm>
          <a:prstGeom prst="rect">
            <a:avLst/>
          </a:prstGeom>
          <a:ln>
            <a:solidFill>
              <a:schemeClr val="tx1"/>
            </a:solidFill>
          </a:ln>
        </p:spPr>
      </p:pic>
      <p:sp>
        <p:nvSpPr>
          <p:cNvPr id="11" name="TextBox 10">
            <a:extLst>
              <a:ext uri="{FF2B5EF4-FFF2-40B4-BE49-F238E27FC236}">
                <a16:creationId xmlns:a16="http://schemas.microsoft.com/office/drawing/2014/main" id="{88E155FE-9B68-41AE-BE01-04B8E9D56883}"/>
              </a:ext>
            </a:extLst>
          </p:cNvPr>
          <p:cNvSpPr txBox="1"/>
          <p:nvPr/>
        </p:nvSpPr>
        <p:spPr>
          <a:xfrm>
            <a:off x="214312" y="5447260"/>
            <a:ext cx="8848046" cy="1077218"/>
          </a:xfrm>
          <a:prstGeom prst="rect">
            <a:avLst/>
          </a:prstGeom>
          <a:noFill/>
        </p:spPr>
        <p:txBody>
          <a:bodyPr wrap="square" rtlCol="0">
            <a:spAutoFit/>
          </a:bodyPr>
          <a:lstStyle/>
          <a:p>
            <a:pPr algn="ctr"/>
            <a:r>
              <a:rPr lang="en-US" sz="3200" b="1" dirty="0">
                <a:solidFill>
                  <a:srgbClr val="C00000"/>
                </a:solidFill>
                <a:latin typeface="Aharoni" panose="02010803020104030203" pitchFamily="2" charset="-79"/>
                <a:cs typeface="Aharoni" panose="02010803020104030203" pitchFamily="2" charset="-79"/>
              </a:rPr>
              <a:t>Amazon uses digital data to dominate markets and influence our behavior</a:t>
            </a:r>
          </a:p>
        </p:txBody>
      </p:sp>
    </p:spTree>
    <p:extLst>
      <p:ext uri="{BB962C8B-B14F-4D97-AF65-F5344CB8AC3E}">
        <p14:creationId xmlns:p14="http://schemas.microsoft.com/office/powerpoint/2010/main" val="19552784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508AE6-5FEE-45F6-A71B-A90C3A3FBF51}"/>
              </a:ext>
            </a:extLst>
          </p:cNvPr>
          <p:cNvSpPr txBox="1"/>
          <p:nvPr/>
        </p:nvSpPr>
        <p:spPr>
          <a:xfrm>
            <a:off x="330270" y="1598657"/>
            <a:ext cx="8813730" cy="5281639"/>
          </a:xfrm>
          <a:prstGeom prst="rect">
            <a:avLst/>
          </a:prstGeom>
          <a:noFill/>
        </p:spPr>
        <p:txBody>
          <a:bodyPr wrap="square">
            <a:spAutoFit/>
          </a:bodyPr>
          <a:lstStyle/>
          <a:p>
            <a:pPr>
              <a:lnSpc>
                <a:spcPct val="107000"/>
              </a:lnSpc>
              <a:spcAft>
                <a:spcPts val="600"/>
              </a:spcAft>
            </a:pPr>
            <a:r>
              <a:rPr lang="en-US" sz="1600" dirty="0">
                <a:latin typeface="Aharoni" panose="02010803020104030203" pitchFamily="2" charset="-79"/>
                <a:ea typeface="Calibri" panose="020F0502020204030204" pitchFamily="34" charset="0"/>
                <a:cs typeface="Aharoni" panose="02010803020104030203" pitchFamily="2" charset="-79"/>
              </a:rPr>
              <a:t>A capitalist corporation uses its (paid) board of directors for information and working relationships with other corporations and government.  Board connections are how the entire capitalist system works for the capitalist class, now on a global level.  </a:t>
            </a:r>
            <a:r>
              <a:rPr lang="en-US" sz="1600" dirty="0">
                <a:latin typeface="Aharoni" panose="02010803020104030203" pitchFamily="2" charset="-79"/>
                <a:ea typeface="Times New Roman" panose="02020603050405020304" pitchFamily="18" charset="0"/>
                <a:cs typeface="Aharoni" panose="02010803020104030203" pitchFamily="2" charset="-79"/>
              </a:rPr>
              <a:t>As of September </a:t>
            </a:r>
            <a:r>
              <a:rPr lang="en-US" sz="2400" dirty="0">
                <a:latin typeface="Aharoni" panose="02010803020104030203" pitchFamily="2" charset="-79"/>
                <a:ea typeface="Times New Roman" panose="02020603050405020304" pitchFamily="18" charset="0"/>
                <a:cs typeface="Aharoni" panose="02010803020104030203" pitchFamily="2" charset="-79"/>
              </a:rPr>
              <a:t>2020</a:t>
            </a:r>
            <a:r>
              <a:rPr lang="en-US" sz="1600" dirty="0">
                <a:latin typeface="Aharoni" panose="02010803020104030203" pitchFamily="2" charset="-79"/>
                <a:ea typeface="Times New Roman" panose="02020603050405020304" pitchFamily="18" charset="0"/>
                <a:cs typeface="Aharoni" panose="02010803020104030203" pitchFamily="2" charset="-79"/>
              </a:rPr>
              <a:t>, the board of directors is: </a:t>
            </a:r>
            <a:endParaRPr lang="en-US" sz="1600" dirty="0">
              <a:latin typeface="Aharoni" panose="02010803020104030203" pitchFamily="2" charset="-79"/>
              <a:ea typeface="Calibri" panose="020F0502020204030204" pitchFamily="34" charset="0"/>
              <a:cs typeface="Aharoni" panose="02010803020104030203" pitchFamily="2" charset="-79"/>
            </a:endParaRPr>
          </a:p>
          <a:p>
            <a:pPr marL="257175" indent="-257175">
              <a:lnSpc>
                <a:spcPct val="107000"/>
              </a:lnSpc>
              <a:spcAft>
                <a:spcPts val="600"/>
              </a:spcAft>
              <a:buSzPts val="1000"/>
              <a:buFont typeface="Symbol" panose="05050102010706020507" pitchFamily="18" charset="2"/>
              <a:buChar char=""/>
              <a:tabLst>
                <a:tab pos="342900" algn="l"/>
              </a:tabLst>
            </a:pPr>
            <a:r>
              <a:rPr lang="en-US" sz="1600" dirty="0">
                <a:solidFill>
                  <a:srgbClr val="0000FF"/>
                </a:solidFill>
                <a:latin typeface="Aharoni" panose="02010803020104030203" pitchFamily="2" charset="-79"/>
                <a:ea typeface="Times New Roman" panose="02020603050405020304" pitchFamily="18" charset="0"/>
                <a:cs typeface="Aharoni" panose="02010803020104030203" pitchFamily="2" charset="-79"/>
                <a:hlinkClick r:id="rId2" tooltip="Jeff Bezos"/>
              </a:rPr>
              <a:t>Jeff Bezos</a:t>
            </a:r>
            <a:r>
              <a:rPr lang="en-US" sz="1600" dirty="0">
                <a:latin typeface="Aharoni" panose="02010803020104030203" pitchFamily="2" charset="-79"/>
                <a:ea typeface="Times New Roman" panose="02020603050405020304" pitchFamily="18" charset="0"/>
                <a:cs typeface="Aharoni" panose="02010803020104030203" pitchFamily="2" charset="-79"/>
              </a:rPr>
              <a:t>, President, CEO, and Chairman</a:t>
            </a:r>
            <a:endParaRPr lang="en-US" sz="1600" dirty="0">
              <a:latin typeface="Aharoni" panose="02010803020104030203" pitchFamily="2" charset="-79"/>
              <a:ea typeface="Calibri" panose="020F0502020204030204" pitchFamily="34" charset="0"/>
              <a:cs typeface="Aharoni" panose="02010803020104030203" pitchFamily="2" charset="-79"/>
            </a:endParaRPr>
          </a:p>
          <a:p>
            <a:pPr marL="257175" indent="-257175">
              <a:lnSpc>
                <a:spcPct val="107000"/>
              </a:lnSpc>
              <a:spcAft>
                <a:spcPts val="600"/>
              </a:spcAft>
              <a:buSzPts val="1000"/>
              <a:buFont typeface="Symbol" panose="05050102010706020507" pitchFamily="18" charset="2"/>
              <a:buChar char=""/>
              <a:tabLst>
                <a:tab pos="342900" algn="l"/>
              </a:tabLst>
            </a:pPr>
            <a:r>
              <a:rPr lang="en-US" sz="1600" dirty="0">
                <a:solidFill>
                  <a:srgbClr val="0000FF"/>
                </a:solidFill>
                <a:latin typeface="Aharoni" panose="02010803020104030203" pitchFamily="2" charset="-79"/>
                <a:ea typeface="Times New Roman" panose="02020603050405020304" pitchFamily="18" charset="0"/>
                <a:cs typeface="Aharoni" panose="02010803020104030203" pitchFamily="2" charset="-79"/>
                <a:hlinkClick r:id="rId3" tooltip="Keith B. Alexander"/>
              </a:rPr>
              <a:t>Keith B. Alexander</a:t>
            </a:r>
            <a:r>
              <a:rPr lang="en-US" sz="1600" dirty="0">
                <a:latin typeface="Aharoni" panose="02010803020104030203" pitchFamily="2" charset="-79"/>
                <a:ea typeface="Times New Roman" panose="02020603050405020304" pitchFamily="18" charset="0"/>
                <a:cs typeface="Aharoni" panose="02010803020104030203" pitchFamily="2" charset="-79"/>
              </a:rPr>
              <a:t>, CEO </a:t>
            </a:r>
            <a:r>
              <a:rPr lang="en-US" sz="1600" dirty="0" err="1">
                <a:latin typeface="Aharoni" panose="02010803020104030203" pitchFamily="2" charset="-79"/>
                <a:ea typeface="Times New Roman" panose="02020603050405020304" pitchFamily="18" charset="0"/>
                <a:cs typeface="Aharoni" panose="02010803020104030203" pitchFamily="2" charset="-79"/>
              </a:rPr>
              <a:t>IronNet</a:t>
            </a:r>
            <a:r>
              <a:rPr lang="en-US" sz="1600" dirty="0">
                <a:latin typeface="Aharoni" panose="02010803020104030203" pitchFamily="2" charset="-79"/>
                <a:ea typeface="Times New Roman" panose="02020603050405020304" pitchFamily="18" charset="0"/>
                <a:cs typeface="Aharoni" panose="02010803020104030203" pitchFamily="2" charset="-79"/>
              </a:rPr>
              <a:t> Cybersecurity, former </a:t>
            </a:r>
            <a:r>
              <a:rPr lang="en-US" sz="1600" dirty="0">
                <a:solidFill>
                  <a:srgbClr val="0000FF"/>
                </a:solidFill>
                <a:latin typeface="Aharoni" panose="02010803020104030203" pitchFamily="2" charset="-79"/>
                <a:ea typeface="Times New Roman" panose="02020603050405020304" pitchFamily="18" charset="0"/>
                <a:cs typeface="Aharoni" panose="02010803020104030203" pitchFamily="2" charset="-79"/>
                <a:hlinkClick r:id="rId4" tooltip="Director of the National Security Agency"/>
              </a:rPr>
              <a:t>NSA Director</a:t>
            </a:r>
            <a:endParaRPr lang="en-US" sz="1600" dirty="0">
              <a:latin typeface="Aharoni" panose="02010803020104030203" pitchFamily="2" charset="-79"/>
              <a:ea typeface="Calibri" panose="020F0502020204030204" pitchFamily="34" charset="0"/>
              <a:cs typeface="Aharoni" panose="02010803020104030203" pitchFamily="2" charset="-79"/>
            </a:endParaRPr>
          </a:p>
          <a:p>
            <a:pPr marL="257175" indent="-257175">
              <a:lnSpc>
                <a:spcPct val="107000"/>
              </a:lnSpc>
              <a:spcAft>
                <a:spcPts val="600"/>
              </a:spcAft>
              <a:buSzPts val="1000"/>
              <a:buFont typeface="Symbol" panose="05050102010706020507" pitchFamily="18" charset="2"/>
              <a:buChar char=""/>
              <a:tabLst>
                <a:tab pos="342900" algn="l"/>
              </a:tabLst>
            </a:pPr>
            <a:r>
              <a:rPr lang="en-US" sz="1600" dirty="0">
                <a:solidFill>
                  <a:srgbClr val="0000FF"/>
                </a:solidFill>
                <a:latin typeface="Aharoni" panose="02010803020104030203" pitchFamily="2" charset="-79"/>
                <a:ea typeface="Times New Roman" panose="02020603050405020304" pitchFamily="18" charset="0"/>
                <a:cs typeface="Aharoni" panose="02010803020104030203" pitchFamily="2" charset="-79"/>
                <a:hlinkClick r:id="rId5" tooltip="Rosalind Brewer"/>
              </a:rPr>
              <a:t>Rosalind Brewer</a:t>
            </a:r>
            <a:r>
              <a:rPr lang="en-US" sz="1600" dirty="0">
                <a:latin typeface="Aharoni" panose="02010803020104030203" pitchFamily="2" charset="-79"/>
                <a:ea typeface="Times New Roman" panose="02020603050405020304" pitchFamily="18" charset="0"/>
                <a:cs typeface="Aharoni" panose="02010803020104030203" pitchFamily="2" charset="-79"/>
              </a:rPr>
              <a:t>, Group President, and COO, </a:t>
            </a:r>
            <a:r>
              <a:rPr lang="en-US" sz="1600" dirty="0">
                <a:solidFill>
                  <a:srgbClr val="0000FF"/>
                </a:solidFill>
                <a:latin typeface="Aharoni" panose="02010803020104030203" pitchFamily="2" charset="-79"/>
                <a:ea typeface="Times New Roman" panose="02020603050405020304" pitchFamily="18" charset="0"/>
                <a:cs typeface="Aharoni" panose="02010803020104030203" pitchFamily="2" charset="-79"/>
                <a:hlinkClick r:id="rId6" tooltip="Starbucks"/>
              </a:rPr>
              <a:t>Starbucks</a:t>
            </a:r>
            <a:endParaRPr lang="en-US" sz="1600" dirty="0">
              <a:latin typeface="Aharoni" panose="02010803020104030203" pitchFamily="2" charset="-79"/>
              <a:ea typeface="Calibri" panose="020F0502020204030204" pitchFamily="34" charset="0"/>
              <a:cs typeface="Aharoni" panose="02010803020104030203" pitchFamily="2" charset="-79"/>
            </a:endParaRPr>
          </a:p>
          <a:p>
            <a:pPr marL="257175" indent="-257175">
              <a:lnSpc>
                <a:spcPct val="107000"/>
              </a:lnSpc>
              <a:spcAft>
                <a:spcPts val="600"/>
              </a:spcAft>
              <a:buSzPts val="1000"/>
              <a:buFont typeface="Symbol" panose="05050102010706020507" pitchFamily="18" charset="2"/>
              <a:buChar char=""/>
              <a:tabLst>
                <a:tab pos="342900" algn="l"/>
              </a:tabLst>
            </a:pPr>
            <a:r>
              <a:rPr lang="en-US" sz="1600" dirty="0">
                <a:solidFill>
                  <a:srgbClr val="0000FF"/>
                </a:solidFill>
                <a:latin typeface="Aharoni" panose="02010803020104030203" pitchFamily="2" charset="-79"/>
                <a:ea typeface="Times New Roman" panose="02020603050405020304" pitchFamily="18" charset="0"/>
                <a:cs typeface="Aharoni" panose="02010803020104030203" pitchFamily="2" charset="-79"/>
                <a:hlinkClick r:id="rId7" tooltip="Jamie Gorelick"/>
              </a:rPr>
              <a:t>Jamie Gorelick</a:t>
            </a:r>
            <a:r>
              <a:rPr lang="en-US" sz="1600" dirty="0">
                <a:latin typeface="Aharoni" panose="02010803020104030203" pitchFamily="2" charset="-79"/>
                <a:ea typeface="Times New Roman" panose="02020603050405020304" pitchFamily="18" charset="0"/>
                <a:cs typeface="Aharoni" panose="02010803020104030203" pitchFamily="2" charset="-79"/>
              </a:rPr>
              <a:t>, partner, </a:t>
            </a:r>
            <a:r>
              <a:rPr lang="en-US" sz="1600" dirty="0">
                <a:solidFill>
                  <a:srgbClr val="0000FF"/>
                </a:solidFill>
                <a:latin typeface="Aharoni" panose="02010803020104030203" pitchFamily="2" charset="-79"/>
                <a:ea typeface="Times New Roman" panose="02020603050405020304" pitchFamily="18" charset="0"/>
                <a:cs typeface="Aharoni" panose="02010803020104030203" pitchFamily="2" charset="-79"/>
                <a:hlinkClick r:id="rId8" tooltip="Wilmer Cutler Pickering Hale and Dorr"/>
              </a:rPr>
              <a:t>Wilmer Cutler Pickering Hale and Dorr</a:t>
            </a:r>
            <a:endParaRPr lang="en-US" sz="1600" dirty="0">
              <a:latin typeface="Aharoni" panose="02010803020104030203" pitchFamily="2" charset="-79"/>
              <a:ea typeface="Calibri" panose="020F0502020204030204" pitchFamily="34" charset="0"/>
              <a:cs typeface="Aharoni" panose="02010803020104030203" pitchFamily="2" charset="-79"/>
            </a:endParaRPr>
          </a:p>
          <a:p>
            <a:pPr marL="257175" indent="-257175">
              <a:lnSpc>
                <a:spcPct val="107000"/>
              </a:lnSpc>
              <a:spcAft>
                <a:spcPts val="600"/>
              </a:spcAft>
              <a:buSzPts val="1000"/>
              <a:buFont typeface="Symbol" panose="05050102010706020507" pitchFamily="18" charset="2"/>
              <a:buChar char=""/>
              <a:tabLst>
                <a:tab pos="342900" algn="l"/>
              </a:tabLst>
            </a:pPr>
            <a:r>
              <a:rPr lang="en-US" sz="1600" dirty="0">
                <a:solidFill>
                  <a:srgbClr val="0000FF"/>
                </a:solidFill>
                <a:latin typeface="Aharoni" panose="02010803020104030203" pitchFamily="2" charset="-79"/>
                <a:ea typeface="Times New Roman" panose="02020603050405020304" pitchFamily="18" charset="0"/>
                <a:cs typeface="Aharoni" panose="02010803020104030203" pitchFamily="2" charset="-79"/>
                <a:hlinkClick r:id="rId9" tooltip="Daniel P. Huttenlocher"/>
              </a:rPr>
              <a:t>Daniel P. </a:t>
            </a:r>
            <a:r>
              <a:rPr lang="en-US" sz="1600" dirty="0" err="1">
                <a:solidFill>
                  <a:srgbClr val="0000FF"/>
                </a:solidFill>
                <a:latin typeface="Aharoni" panose="02010803020104030203" pitchFamily="2" charset="-79"/>
                <a:ea typeface="Times New Roman" panose="02020603050405020304" pitchFamily="18" charset="0"/>
                <a:cs typeface="Aharoni" panose="02010803020104030203" pitchFamily="2" charset="-79"/>
                <a:hlinkClick r:id="rId9" tooltip="Daniel P. Huttenlocher"/>
              </a:rPr>
              <a:t>Huttenlocher</a:t>
            </a:r>
            <a:r>
              <a:rPr lang="en-US" sz="1600" dirty="0">
                <a:latin typeface="Aharoni" panose="02010803020104030203" pitchFamily="2" charset="-79"/>
                <a:ea typeface="Times New Roman" panose="02020603050405020304" pitchFamily="18" charset="0"/>
                <a:cs typeface="Aharoni" panose="02010803020104030203" pitchFamily="2" charset="-79"/>
              </a:rPr>
              <a:t>, Dean of the Schwarzman College of Computing at the </a:t>
            </a:r>
            <a:r>
              <a:rPr lang="en-US" sz="1600" dirty="0">
                <a:solidFill>
                  <a:srgbClr val="0000FF"/>
                </a:solidFill>
                <a:latin typeface="Aharoni" panose="02010803020104030203" pitchFamily="2" charset="-79"/>
                <a:ea typeface="Times New Roman" panose="02020603050405020304" pitchFamily="18" charset="0"/>
                <a:cs typeface="Aharoni" panose="02010803020104030203" pitchFamily="2" charset="-79"/>
                <a:hlinkClick r:id="rId10" tooltip="Massachusetts Institute of Technology"/>
              </a:rPr>
              <a:t>Massachusetts Institute of Technology</a:t>
            </a:r>
            <a:endParaRPr lang="en-US" sz="1600" dirty="0">
              <a:latin typeface="Aharoni" panose="02010803020104030203" pitchFamily="2" charset="-79"/>
              <a:ea typeface="Calibri" panose="020F0502020204030204" pitchFamily="34" charset="0"/>
              <a:cs typeface="Aharoni" panose="02010803020104030203" pitchFamily="2" charset="-79"/>
            </a:endParaRPr>
          </a:p>
          <a:p>
            <a:pPr marL="257175" indent="-257175">
              <a:lnSpc>
                <a:spcPct val="107000"/>
              </a:lnSpc>
              <a:spcAft>
                <a:spcPts val="600"/>
              </a:spcAft>
              <a:buSzPts val="1000"/>
              <a:buFont typeface="Symbol" panose="05050102010706020507" pitchFamily="18" charset="2"/>
              <a:buChar char=""/>
              <a:tabLst>
                <a:tab pos="342900" algn="l"/>
              </a:tabLst>
            </a:pPr>
            <a:r>
              <a:rPr lang="en-US" sz="1600" dirty="0">
                <a:solidFill>
                  <a:srgbClr val="0000FF"/>
                </a:solidFill>
                <a:latin typeface="Aharoni" panose="02010803020104030203" pitchFamily="2" charset="-79"/>
                <a:ea typeface="Times New Roman" panose="02020603050405020304" pitchFamily="18" charset="0"/>
                <a:cs typeface="Aharoni" panose="02010803020104030203" pitchFamily="2" charset="-79"/>
                <a:hlinkClick r:id="rId11" tooltip="Judy McGrath"/>
              </a:rPr>
              <a:t>Judy McGrath</a:t>
            </a:r>
            <a:r>
              <a:rPr lang="en-US" sz="1600" dirty="0">
                <a:latin typeface="Aharoni" panose="02010803020104030203" pitchFamily="2" charset="-79"/>
                <a:ea typeface="Times New Roman" panose="02020603050405020304" pitchFamily="18" charset="0"/>
                <a:cs typeface="Aharoni" panose="02010803020104030203" pitchFamily="2" charset="-79"/>
              </a:rPr>
              <a:t>, former CEO, </a:t>
            </a:r>
            <a:r>
              <a:rPr lang="en-US" sz="1600" dirty="0">
                <a:solidFill>
                  <a:srgbClr val="0000FF"/>
                </a:solidFill>
                <a:latin typeface="Aharoni" panose="02010803020104030203" pitchFamily="2" charset="-79"/>
                <a:ea typeface="Times New Roman" panose="02020603050405020304" pitchFamily="18" charset="0"/>
                <a:cs typeface="Aharoni" panose="02010803020104030203" pitchFamily="2" charset="-79"/>
                <a:hlinkClick r:id="rId12" tooltip="MTV Networks"/>
              </a:rPr>
              <a:t>MTV Networks</a:t>
            </a:r>
            <a:endParaRPr lang="en-US" sz="1600" dirty="0">
              <a:latin typeface="Aharoni" panose="02010803020104030203" pitchFamily="2" charset="-79"/>
              <a:ea typeface="Calibri" panose="020F0502020204030204" pitchFamily="34" charset="0"/>
              <a:cs typeface="Aharoni" panose="02010803020104030203" pitchFamily="2" charset="-79"/>
            </a:endParaRPr>
          </a:p>
          <a:p>
            <a:pPr marL="257175" indent="-257175">
              <a:lnSpc>
                <a:spcPct val="107000"/>
              </a:lnSpc>
              <a:spcAft>
                <a:spcPts val="600"/>
              </a:spcAft>
              <a:buSzPts val="1000"/>
              <a:buFont typeface="Symbol" panose="05050102010706020507" pitchFamily="18" charset="2"/>
              <a:buChar char=""/>
              <a:tabLst>
                <a:tab pos="342900" algn="l"/>
              </a:tabLst>
            </a:pPr>
            <a:r>
              <a:rPr lang="en-US" sz="1600" dirty="0">
                <a:solidFill>
                  <a:srgbClr val="0000FF"/>
                </a:solidFill>
                <a:latin typeface="Aharoni" panose="02010803020104030203" pitchFamily="2" charset="-79"/>
                <a:ea typeface="Times New Roman" panose="02020603050405020304" pitchFamily="18" charset="0"/>
                <a:cs typeface="Aharoni" panose="02010803020104030203" pitchFamily="2" charset="-79"/>
                <a:hlinkClick r:id="rId13" tooltip="Indra Nooyi"/>
              </a:rPr>
              <a:t>Indra Nooyi</a:t>
            </a:r>
            <a:r>
              <a:rPr lang="en-US" sz="1600" dirty="0">
                <a:latin typeface="Aharoni" panose="02010803020104030203" pitchFamily="2" charset="-79"/>
                <a:ea typeface="Times New Roman" panose="02020603050405020304" pitchFamily="18" charset="0"/>
                <a:cs typeface="Aharoni" panose="02010803020104030203" pitchFamily="2" charset="-79"/>
              </a:rPr>
              <a:t>, former CEO, </a:t>
            </a:r>
            <a:r>
              <a:rPr lang="en-US" sz="1600" dirty="0">
                <a:solidFill>
                  <a:srgbClr val="0000FF"/>
                </a:solidFill>
                <a:latin typeface="Aharoni" panose="02010803020104030203" pitchFamily="2" charset="-79"/>
                <a:ea typeface="Times New Roman" panose="02020603050405020304" pitchFamily="18" charset="0"/>
                <a:cs typeface="Aharoni" panose="02010803020104030203" pitchFamily="2" charset="-79"/>
                <a:hlinkClick r:id="rId14" tooltip="PepsiCo"/>
              </a:rPr>
              <a:t>PepsiCo</a:t>
            </a:r>
            <a:endParaRPr lang="en-US" sz="1600" dirty="0">
              <a:latin typeface="Aharoni" panose="02010803020104030203" pitchFamily="2" charset="-79"/>
              <a:ea typeface="Calibri" panose="020F0502020204030204" pitchFamily="34" charset="0"/>
              <a:cs typeface="Aharoni" panose="02010803020104030203" pitchFamily="2" charset="-79"/>
            </a:endParaRPr>
          </a:p>
          <a:p>
            <a:pPr marL="257175" indent="-257175">
              <a:lnSpc>
                <a:spcPct val="107000"/>
              </a:lnSpc>
              <a:spcAft>
                <a:spcPts val="600"/>
              </a:spcAft>
              <a:buSzPts val="1000"/>
              <a:buFont typeface="Symbol" panose="05050102010706020507" pitchFamily="18" charset="2"/>
              <a:buChar char=""/>
              <a:tabLst>
                <a:tab pos="342900" algn="l"/>
              </a:tabLst>
            </a:pPr>
            <a:r>
              <a:rPr lang="en-US" sz="1600" dirty="0">
                <a:solidFill>
                  <a:srgbClr val="0000FF"/>
                </a:solidFill>
                <a:latin typeface="Aharoni" panose="02010803020104030203" pitchFamily="2" charset="-79"/>
                <a:ea typeface="Times New Roman" panose="02020603050405020304" pitchFamily="18" charset="0"/>
                <a:cs typeface="Aharoni" panose="02010803020104030203" pitchFamily="2" charset="-79"/>
                <a:hlinkClick r:id="rId15" tooltip="Jon Rubinstein"/>
              </a:rPr>
              <a:t>Jon Rubinstein</a:t>
            </a:r>
            <a:r>
              <a:rPr lang="en-US" sz="1600" dirty="0">
                <a:latin typeface="Aharoni" panose="02010803020104030203" pitchFamily="2" charset="-79"/>
                <a:ea typeface="Times New Roman" panose="02020603050405020304" pitchFamily="18" charset="0"/>
                <a:cs typeface="Aharoni" panose="02010803020104030203" pitchFamily="2" charset="-79"/>
              </a:rPr>
              <a:t>, former Chairman, and CEO, </a:t>
            </a:r>
            <a:r>
              <a:rPr lang="en-US" sz="1600" dirty="0">
                <a:solidFill>
                  <a:srgbClr val="0000FF"/>
                </a:solidFill>
                <a:latin typeface="Aharoni" panose="02010803020104030203" pitchFamily="2" charset="-79"/>
                <a:ea typeface="Times New Roman" panose="02020603050405020304" pitchFamily="18" charset="0"/>
                <a:cs typeface="Aharoni" panose="02010803020104030203" pitchFamily="2" charset="-79"/>
                <a:hlinkClick r:id="rId16" tooltip="Palm, Inc."/>
              </a:rPr>
              <a:t>Palm, Inc.</a:t>
            </a:r>
            <a:endParaRPr lang="en-US" sz="1600" dirty="0">
              <a:latin typeface="Aharoni" panose="02010803020104030203" pitchFamily="2" charset="-79"/>
              <a:ea typeface="Calibri" panose="020F0502020204030204" pitchFamily="34" charset="0"/>
              <a:cs typeface="Aharoni" panose="02010803020104030203" pitchFamily="2" charset="-79"/>
            </a:endParaRPr>
          </a:p>
          <a:p>
            <a:pPr marL="257175" indent="-257175">
              <a:lnSpc>
                <a:spcPct val="107000"/>
              </a:lnSpc>
              <a:spcAft>
                <a:spcPts val="600"/>
              </a:spcAft>
              <a:buSzPts val="1000"/>
              <a:buFont typeface="Symbol" panose="05050102010706020507" pitchFamily="18" charset="2"/>
              <a:buChar char=""/>
              <a:tabLst>
                <a:tab pos="342900" algn="l"/>
              </a:tabLst>
            </a:pPr>
            <a:r>
              <a:rPr lang="en-US" sz="1600" dirty="0">
                <a:solidFill>
                  <a:srgbClr val="0000FF"/>
                </a:solidFill>
                <a:latin typeface="Aharoni" panose="02010803020104030203" pitchFamily="2" charset="-79"/>
                <a:ea typeface="Times New Roman" panose="02020603050405020304" pitchFamily="18" charset="0"/>
                <a:cs typeface="Aharoni" panose="02010803020104030203" pitchFamily="2" charset="-79"/>
                <a:hlinkClick r:id="rId17" tooltip="Thomas O. Ryder"/>
              </a:rPr>
              <a:t>Thomas O. Ryder</a:t>
            </a:r>
            <a:r>
              <a:rPr lang="en-US" sz="1600" dirty="0">
                <a:latin typeface="Aharoni" panose="02010803020104030203" pitchFamily="2" charset="-79"/>
                <a:ea typeface="Times New Roman" panose="02020603050405020304" pitchFamily="18" charset="0"/>
                <a:cs typeface="Aharoni" panose="02010803020104030203" pitchFamily="2" charset="-79"/>
              </a:rPr>
              <a:t>, former Chairman, and CEO, </a:t>
            </a:r>
            <a:r>
              <a:rPr lang="en-US" sz="1600" dirty="0">
                <a:solidFill>
                  <a:srgbClr val="0000FF"/>
                </a:solidFill>
                <a:latin typeface="Aharoni" panose="02010803020104030203" pitchFamily="2" charset="-79"/>
                <a:ea typeface="Times New Roman" panose="02020603050405020304" pitchFamily="18" charset="0"/>
                <a:cs typeface="Aharoni" panose="02010803020104030203" pitchFamily="2" charset="-79"/>
                <a:hlinkClick r:id="rId18" tooltip="Reader's Digest Association"/>
              </a:rPr>
              <a:t>Reader's Digest Association</a:t>
            </a:r>
            <a:endParaRPr lang="en-US" sz="1600" dirty="0">
              <a:latin typeface="Aharoni" panose="02010803020104030203" pitchFamily="2" charset="-79"/>
              <a:ea typeface="Calibri" panose="020F0502020204030204" pitchFamily="34" charset="0"/>
              <a:cs typeface="Aharoni" panose="02010803020104030203" pitchFamily="2" charset="-79"/>
            </a:endParaRPr>
          </a:p>
          <a:p>
            <a:pPr marL="257175" indent="-257175">
              <a:lnSpc>
                <a:spcPct val="107000"/>
              </a:lnSpc>
              <a:spcAft>
                <a:spcPts val="600"/>
              </a:spcAft>
              <a:buSzPts val="1000"/>
              <a:buFont typeface="Symbol" panose="05050102010706020507" pitchFamily="18" charset="2"/>
              <a:buChar char=""/>
              <a:tabLst>
                <a:tab pos="342900" algn="l"/>
              </a:tabLst>
            </a:pPr>
            <a:r>
              <a:rPr lang="en-US" sz="1600" dirty="0">
                <a:solidFill>
                  <a:srgbClr val="0000FF"/>
                </a:solidFill>
                <a:latin typeface="Aharoni" panose="02010803020104030203" pitchFamily="2" charset="-79"/>
                <a:ea typeface="Times New Roman" panose="02020603050405020304" pitchFamily="18" charset="0"/>
                <a:cs typeface="Aharoni" panose="02010803020104030203" pitchFamily="2" charset="-79"/>
                <a:hlinkClick r:id="rId19" tooltip="Patty Stonesifer"/>
              </a:rPr>
              <a:t>Patty Stonesifer</a:t>
            </a:r>
            <a:r>
              <a:rPr lang="en-US" sz="1600" dirty="0">
                <a:latin typeface="Aharoni" panose="02010803020104030203" pitchFamily="2" charset="-79"/>
                <a:ea typeface="Times New Roman" panose="02020603050405020304" pitchFamily="18" charset="0"/>
                <a:cs typeface="Aharoni" panose="02010803020104030203" pitchFamily="2" charset="-79"/>
              </a:rPr>
              <a:t>, President, and CEO, </a:t>
            </a:r>
            <a:r>
              <a:rPr lang="en-US" sz="1600" dirty="0">
                <a:solidFill>
                  <a:srgbClr val="0000FF"/>
                </a:solidFill>
                <a:latin typeface="Aharoni" panose="02010803020104030203" pitchFamily="2" charset="-79"/>
                <a:ea typeface="Times New Roman" panose="02020603050405020304" pitchFamily="18" charset="0"/>
                <a:cs typeface="Aharoni" panose="02010803020104030203" pitchFamily="2" charset="-79"/>
                <a:hlinkClick r:id="rId20" tooltip="Martha's Table"/>
              </a:rPr>
              <a:t>Martha's Table</a:t>
            </a:r>
            <a:endParaRPr lang="en-US" sz="1600" dirty="0">
              <a:latin typeface="Aharoni" panose="02010803020104030203" pitchFamily="2" charset="-79"/>
              <a:ea typeface="Calibri" panose="020F0502020204030204" pitchFamily="34" charset="0"/>
              <a:cs typeface="Aharoni" panose="02010803020104030203" pitchFamily="2" charset="-79"/>
            </a:endParaRPr>
          </a:p>
          <a:p>
            <a:pPr marL="257175" indent="-257175">
              <a:lnSpc>
                <a:spcPct val="107000"/>
              </a:lnSpc>
              <a:spcAft>
                <a:spcPts val="600"/>
              </a:spcAft>
              <a:buSzPts val="1000"/>
              <a:buFont typeface="Symbol" panose="05050102010706020507" pitchFamily="18" charset="2"/>
              <a:buChar char=""/>
              <a:tabLst>
                <a:tab pos="342900" algn="l"/>
              </a:tabLst>
            </a:pPr>
            <a:r>
              <a:rPr lang="en-US" sz="1600" dirty="0">
                <a:solidFill>
                  <a:srgbClr val="0000FF"/>
                </a:solidFill>
                <a:latin typeface="Aharoni" panose="02010803020104030203" pitchFamily="2" charset="-79"/>
                <a:ea typeface="Times New Roman" panose="02020603050405020304" pitchFamily="18" charset="0"/>
                <a:cs typeface="Aharoni" panose="02010803020104030203" pitchFamily="2" charset="-79"/>
                <a:hlinkClick r:id="rId21" tooltip="Wendell P. Weeks"/>
              </a:rPr>
              <a:t>Wendell P. Weeks</a:t>
            </a:r>
            <a:r>
              <a:rPr lang="en-US" sz="1600" dirty="0">
                <a:latin typeface="Aharoni" panose="02010803020104030203" pitchFamily="2" charset="-79"/>
                <a:ea typeface="Times New Roman" panose="02020603050405020304" pitchFamily="18" charset="0"/>
                <a:cs typeface="Aharoni" panose="02010803020104030203" pitchFamily="2" charset="-79"/>
              </a:rPr>
              <a:t>, Chairman, President, and CEO, </a:t>
            </a:r>
            <a:r>
              <a:rPr lang="en-US" sz="1600" dirty="0">
                <a:solidFill>
                  <a:srgbClr val="0000FF"/>
                </a:solidFill>
                <a:latin typeface="Aharoni" panose="02010803020104030203" pitchFamily="2" charset="-79"/>
                <a:ea typeface="Times New Roman" panose="02020603050405020304" pitchFamily="18" charset="0"/>
                <a:cs typeface="Aharoni" panose="02010803020104030203" pitchFamily="2" charset="-79"/>
                <a:hlinkClick r:id="rId22" tooltip="Corning Inc."/>
              </a:rPr>
              <a:t>Corning Inc.</a:t>
            </a:r>
            <a:endParaRPr lang="en-US" sz="1600" dirty="0">
              <a:latin typeface="Aharoni" panose="02010803020104030203" pitchFamily="2" charset="-79"/>
              <a:ea typeface="Calibri" panose="020F0502020204030204" pitchFamily="34" charset="0"/>
              <a:cs typeface="Aharoni" panose="02010803020104030203" pitchFamily="2" charset="-79"/>
            </a:endParaRPr>
          </a:p>
        </p:txBody>
      </p:sp>
      <p:sp>
        <p:nvSpPr>
          <p:cNvPr id="4" name="TextBox 3">
            <a:extLst>
              <a:ext uri="{FF2B5EF4-FFF2-40B4-BE49-F238E27FC236}">
                <a16:creationId xmlns:a16="http://schemas.microsoft.com/office/drawing/2014/main" id="{F09D2487-EBF1-43BE-91FD-D8C59F6A3974}"/>
              </a:ext>
            </a:extLst>
          </p:cNvPr>
          <p:cNvSpPr txBox="1"/>
          <p:nvPr/>
        </p:nvSpPr>
        <p:spPr>
          <a:xfrm>
            <a:off x="0" y="0"/>
            <a:ext cx="9144000" cy="1661993"/>
          </a:xfrm>
          <a:prstGeom prst="rect">
            <a:avLst/>
          </a:prstGeom>
          <a:noFill/>
        </p:spPr>
        <p:txBody>
          <a:bodyPr wrap="square" rtlCol="0">
            <a:spAutoFit/>
          </a:bodyPr>
          <a:lstStyle/>
          <a:p>
            <a:pPr algn="ctr"/>
            <a:r>
              <a:rPr lang="en-US" sz="3400" b="1" dirty="0">
                <a:latin typeface="Aharoni" panose="02010803020104030203" pitchFamily="2" charset="-79"/>
                <a:cs typeface="Aharoni" panose="02010803020104030203" pitchFamily="2" charset="-79"/>
              </a:rPr>
              <a:t>Amazon’s board: </a:t>
            </a:r>
          </a:p>
          <a:p>
            <a:pPr algn="ctr"/>
            <a:r>
              <a:rPr lang="en-US" sz="3400" b="1" dirty="0">
                <a:latin typeface="Aharoni" panose="02010803020104030203" pitchFamily="2" charset="-79"/>
                <a:cs typeface="Aharoni" panose="02010803020104030203" pitchFamily="2" charset="-79"/>
              </a:rPr>
              <a:t>Capitalist corporations, government, </a:t>
            </a:r>
            <a:br>
              <a:rPr lang="en-US" sz="3400" b="1" dirty="0">
                <a:latin typeface="Aharoni" panose="02010803020104030203" pitchFamily="2" charset="-79"/>
                <a:cs typeface="Aharoni" panose="02010803020104030203" pitchFamily="2" charset="-79"/>
              </a:rPr>
            </a:br>
            <a:r>
              <a:rPr lang="en-US" sz="3400" b="1" dirty="0">
                <a:latin typeface="Aharoni" panose="02010803020104030203" pitchFamily="2" charset="-79"/>
                <a:cs typeface="Aharoni" panose="02010803020104030203" pitchFamily="2" charset="-79"/>
              </a:rPr>
              <a:t>law, and technology talent</a:t>
            </a:r>
          </a:p>
        </p:txBody>
      </p:sp>
    </p:spTree>
    <p:extLst>
      <p:ext uri="{BB962C8B-B14F-4D97-AF65-F5344CB8AC3E}">
        <p14:creationId xmlns:p14="http://schemas.microsoft.com/office/powerpoint/2010/main" val="10493462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6E2ADF4-2B27-48ED-ABB7-6A1D00799339}"/>
              </a:ext>
            </a:extLst>
          </p:cNvPr>
          <p:cNvSpPr txBox="1"/>
          <p:nvPr/>
        </p:nvSpPr>
        <p:spPr>
          <a:xfrm flipH="1">
            <a:off x="72570" y="58519"/>
            <a:ext cx="9144000" cy="707886"/>
          </a:xfrm>
          <a:prstGeom prst="rect">
            <a:avLst/>
          </a:prstGeom>
          <a:noFill/>
        </p:spPr>
        <p:txBody>
          <a:bodyPr wrap="square" rtlCol="0">
            <a:spAutoFit/>
          </a:bodyPr>
          <a:lstStyle/>
          <a:p>
            <a:pPr algn="ctr"/>
            <a:r>
              <a:rPr lang="en-US" sz="4000" dirty="0">
                <a:solidFill>
                  <a:srgbClr val="FF0000"/>
                </a:solidFill>
                <a:latin typeface="Aharoni" panose="02010803020104030203" pitchFamily="2" charset="-79"/>
                <a:cs typeface="Aharoni" panose="02010803020104030203" pitchFamily="2" charset="-79"/>
              </a:rPr>
              <a:t>How big could Amazon grow?</a:t>
            </a:r>
          </a:p>
        </p:txBody>
      </p:sp>
      <p:sp>
        <p:nvSpPr>
          <p:cNvPr id="4" name="TextBox 3">
            <a:extLst>
              <a:ext uri="{FF2B5EF4-FFF2-40B4-BE49-F238E27FC236}">
                <a16:creationId xmlns:a16="http://schemas.microsoft.com/office/drawing/2014/main" id="{83EBEC11-2140-4452-B9F8-4F62E9233E6D}"/>
              </a:ext>
            </a:extLst>
          </p:cNvPr>
          <p:cNvSpPr txBox="1"/>
          <p:nvPr/>
        </p:nvSpPr>
        <p:spPr>
          <a:xfrm>
            <a:off x="0" y="573507"/>
            <a:ext cx="9144000" cy="1569660"/>
          </a:xfrm>
          <a:prstGeom prst="rect">
            <a:avLst/>
          </a:prstGeom>
          <a:noFill/>
        </p:spPr>
        <p:txBody>
          <a:bodyPr wrap="square" rtlCol="0">
            <a:spAutoFit/>
          </a:bodyPr>
          <a:lstStyle/>
          <a:p>
            <a:pPr algn="ctr"/>
            <a:r>
              <a:rPr lang="en-US" sz="2400" b="1" dirty="0">
                <a:latin typeface="Aharoni" panose="02010803020104030203" pitchFamily="2" charset="-79"/>
                <a:cs typeface="Aharoni" panose="02010803020104030203" pitchFamily="2" charset="-79"/>
              </a:rPr>
              <a:t>Online retail sales: </a:t>
            </a:r>
            <a:r>
              <a:rPr lang="en-US" sz="3600" b="1" dirty="0">
                <a:latin typeface="Aharoni" panose="02010803020104030203" pitchFamily="2" charset="-79"/>
                <a:cs typeface="Aharoni" panose="02010803020104030203" pitchFamily="2" charset="-79"/>
              </a:rPr>
              <a:t>$469 </a:t>
            </a:r>
            <a:r>
              <a:rPr lang="en-US" sz="2400" b="1" dirty="0">
                <a:latin typeface="Aharoni" panose="02010803020104030203" pitchFamily="2" charset="-79"/>
                <a:cs typeface="Aharoni" panose="02010803020104030203" pitchFamily="2" charset="-79"/>
              </a:rPr>
              <a:t>billion, largest in the world</a:t>
            </a:r>
          </a:p>
          <a:p>
            <a:pPr algn="ctr"/>
            <a:r>
              <a:rPr lang="en-US" sz="2400" b="1" dirty="0">
                <a:latin typeface="Aharoni" panose="02010803020104030203" pitchFamily="2" charset="-79"/>
                <a:cs typeface="Aharoni" panose="02010803020104030203" pitchFamily="2" charset="-79"/>
              </a:rPr>
              <a:t>Web services: AWS </a:t>
            </a:r>
            <a:r>
              <a:rPr lang="en-US" sz="3600" b="1" dirty="0">
                <a:latin typeface="Aharoni" panose="02010803020104030203" pitchFamily="2" charset="-79"/>
                <a:cs typeface="Aharoni" panose="02010803020104030203" pitchFamily="2" charset="-79"/>
              </a:rPr>
              <a:t>47% </a:t>
            </a:r>
            <a:r>
              <a:rPr lang="en-US" sz="2400" b="1" dirty="0">
                <a:latin typeface="Aharoni" panose="02010803020104030203" pitchFamily="2" charset="-79"/>
                <a:cs typeface="Aharoni" panose="02010803020104030203" pitchFamily="2" charset="-79"/>
              </a:rPr>
              <a:t>of market, </a:t>
            </a:r>
            <a:r>
              <a:rPr lang="en-US" sz="3600" b="1" dirty="0">
                <a:latin typeface="Aharoni" panose="02010803020104030203" pitchFamily="2" charset="-79"/>
                <a:cs typeface="Aharoni" panose="02010803020104030203" pitchFamily="2" charset="-79"/>
              </a:rPr>
              <a:t>50% </a:t>
            </a:r>
            <a:r>
              <a:rPr lang="en-US" sz="2400" b="1" dirty="0">
                <a:latin typeface="Aharoni" panose="02010803020104030203" pitchFamily="2" charset="-79"/>
                <a:cs typeface="Aharoni" panose="02010803020104030203" pitchFamily="2" charset="-79"/>
              </a:rPr>
              <a:t>of Amazon’s income</a:t>
            </a:r>
          </a:p>
          <a:p>
            <a:pPr marL="257175" indent="-257175">
              <a:buAutoNum type="arabicPeriod"/>
            </a:pPr>
            <a:endParaRPr lang="en-US" sz="2400" dirty="0">
              <a:latin typeface="Aharoni" panose="02010803020104030203" pitchFamily="2" charset="-79"/>
              <a:cs typeface="Aharoni" panose="02010803020104030203" pitchFamily="2" charset="-79"/>
            </a:endParaRPr>
          </a:p>
        </p:txBody>
      </p:sp>
      <p:sp>
        <p:nvSpPr>
          <p:cNvPr id="7" name="TextBox 6">
            <a:extLst>
              <a:ext uri="{FF2B5EF4-FFF2-40B4-BE49-F238E27FC236}">
                <a16:creationId xmlns:a16="http://schemas.microsoft.com/office/drawing/2014/main" id="{26C40CF3-C37E-4A7D-91C2-ECB8ACE5E649}"/>
              </a:ext>
            </a:extLst>
          </p:cNvPr>
          <p:cNvSpPr txBox="1"/>
          <p:nvPr/>
        </p:nvSpPr>
        <p:spPr>
          <a:xfrm>
            <a:off x="355600" y="1811086"/>
            <a:ext cx="8788400" cy="4524315"/>
          </a:xfrm>
          <a:prstGeom prst="rect">
            <a:avLst/>
          </a:prstGeom>
          <a:noFill/>
        </p:spPr>
        <p:txBody>
          <a:bodyPr wrap="square">
            <a:spAutoFit/>
          </a:bodyPr>
          <a:lstStyle/>
          <a:p>
            <a:r>
              <a:rPr lang="en-US" sz="2400" b="1" dirty="0">
                <a:latin typeface="Times New Roman" panose="02020603050405020304" pitchFamily="18" charset="0"/>
                <a:cs typeface="Times New Roman" panose="02020603050405020304" pitchFamily="18" charset="0"/>
              </a:rPr>
              <a:t>“As the global death toll from the pandemic neared one million deaths, Jeff Bezos, Amazon’s CEO, became the first person in world history to amass a personal net worth of over $200 billion, and the corporation doubled its net profit year over year to $5.2 billion. While millions of workers were laid off across the world, Amazon hired nearly 400 thousand more workers since 2019, increasing its (directly employed) workforce to over 1 million workers.  For the blue-collar workers in warehousing and delivery, </a:t>
            </a:r>
            <a:r>
              <a:rPr lang="en-US" sz="2400" b="1" dirty="0">
                <a:solidFill>
                  <a:srgbClr val="FF0000"/>
                </a:solidFill>
                <a:latin typeface="Times New Roman" panose="02020603050405020304" pitchFamily="18" charset="0"/>
                <a:cs typeface="Times New Roman" panose="02020603050405020304" pitchFamily="18" charset="0"/>
              </a:rPr>
              <a:t>the pandemic exacerbated Amazon’s ‘extreme high churn model’ – the continual replacement of workers in order to sustain dangerous and </a:t>
            </a:r>
            <a:r>
              <a:rPr lang="en-US" sz="2400" b="1" dirty="0" err="1">
                <a:solidFill>
                  <a:srgbClr val="FF0000"/>
                </a:solidFill>
                <a:latin typeface="Times New Roman" panose="02020603050405020304" pitchFamily="18" charset="0"/>
                <a:cs typeface="Times New Roman" panose="02020603050405020304" pitchFamily="18" charset="0"/>
              </a:rPr>
              <a:t>gruelling</a:t>
            </a:r>
            <a:r>
              <a:rPr lang="en-US" sz="2400" b="1" dirty="0">
                <a:solidFill>
                  <a:srgbClr val="FF0000"/>
                </a:solidFill>
                <a:latin typeface="Times New Roman" panose="02020603050405020304" pitchFamily="18" charset="0"/>
                <a:cs typeface="Times New Roman" panose="02020603050405020304" pitchFamily="18" charset="0"/>
              </a:rPr>
              <a:t> work-pace demands.”</a:t>
            </a:r>
          </a:p>
          <a:p>
            <a:r>
              <a:rPr lang="en-US" sz="2400" b="1" i="1" dirty="0">
                <a:latin typeface="Times New Roman" panose="02020603050405020304" pitchFamily="18" charset="0"/>
                <a:cs typeface="Times New Roman" panose="02020603050405020304" pitchFamily="18" charset="0"/>
              </a:rPr>
              <a:t>Pluto Press Blog</a:t>
            </a:r>
          </a:p>
        </p:txBody>
      </p:sp>
    </p:spTree>
    <p:extLst>
      <p:ext uri="{BB962C8B-B14F-4D97-AF65-F5344CB8AC3E}">
        <p14:creationId xmlns:p14="http://schemas.microsoft.com/office/powerpoint/2010/main" val="224552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89EBAA-3F82-4751-BCF6-8575D4048C29}"/>
              </a:ext>
            </a:extLst>
          </p:cNvPr>
          <p:cNvPicPr>
            <a:picLocks noChangeAspect="1"/>
          </p:cNvPicPr>
          <p:nvPr/>
        </p:nvPicPr>
        <p:blipFill rotWithShape="1">
          <a:blip r:embed="rId2"/>
          <a:srcRect l="60110" t="49273" r="17557" b="22167"/>
          <a:stretch/>
        </p:blipFill>
        <p:spPr>
          <a:xfrm>
            <a:off x="850407" y="1152019"/>
            <a:ext cx="7491160" cy="5638161"/>
          </a:xfrm>
          <a:prstGeom prst="rect">
            <a:avLst/>
          </a:prstGeom>
          <a:ln>
            <a:solidFill>
              <a:schemeClr val="tx1"/>
            </a:solidFill>
          </a:ln>
        </p:spPr>
      </p:pic>
      <p:sp>
        <p:nvSpPr>
          <p:cNvPr id="2" name="Title 1">
            <a:extLst>
              <a:ext uri="{FF2B5EF4-FFF2-40B4-BE49-F238E27FC236}">
                <a16:creationId xmlns:a16="http://schemas.microsoft.com/office/drawing/2014/main" id="{E7A0C761-79D2-42B8-AC6D-23E3A4E390FA}"/>
              </a:ext>
            </a:extLst>
          </p:cNvPr>
          <p:cNvSpPr>
            <a:spLocks noGrp="1"/>
          </p:cNvSpPr>
          <p:nvPr>
            <p:ph type="title"/>
          </p:nvPr>
        </p:nvSpPr>
        <p:spPr>
          <a:xfrm>
            <a:off x="0" y="136526"/>
            <a:ext cx="9144000" cy="1325563"/>
          </a:xfrm>
        </p:spPr>
        <p:txBody>
          <a:bodyPr/>
          <a:lstStyle/>
          <a:p>
            <a:pPr algn="ctr"/>
            <a:r>
              <a:rPr lang="en-US" dirty="0">
                <a:latin typeface="Aharoni" panose="02010803020104030203" pitchFamily="2" charset="-79"/>
                <a:cs typeface="Aharoni" panose="02010803020104030203" pitchFamily="2" charset="-79"/>
              </a:rPr>
              <a:t>Amazon’s warehouse network</a:t>
            </a:r>
          </a:p>
        </p:txBody>
      </p:sp>
      <p:sp>
        <p:nvSpPr>
          <p:cNvPr id="3" name="Rectangle 2">
            <a:extLst>
              <a:ext uri="{FF2B5EF4-FFF2-40B4-BE49-F238E27FC236}">
                <a16:creationId xmlns:a16="http://schemas.microsoft.com/office/drawing/2014/main" id="{952A668B-E287-49E3-8BE3-8F9DCC46CD4D}"/>
              </a:ext>
            </a:extLst>
          </p:cNvPr>
          <p:cNvSpPr/>
          <p:nvPr/>
        </p:nvSpPr>
        <p:spPr>
          <a:xfrm>
            <a:off x="3041781" y="1179353"/>
            <a:ext cx="4172106" cy="2827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ACCD405-560D-420A-89D2-799C9847026B}"/>
              </a:ext>
            </a:extLst>
          </p:cNvPr>
          <p:cNvSpPr/>
          <p:nvPr/>
        </p:nvSpPr>
        <p:spPr>
          <a:xfrm>
            <a:off x="1458687" y="2040879"/>
            <a:ext cx="761999" cy="2824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69BA3BF-3A7D-4C1B-8B4C-B6B6E74CE3F5}"/>
              </a:ext>
            </a:extLst>
          </p:cNvPr>
          <p:cNvSpPr/>
          <p:nvPr/>
        </p:nvSpPr>
        <p:spPr>
          <a:xfrm>
            <a:off x="2730761" y="3202543"/>
            <a:ext cx="1085459" cy="2827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8152C2A-217F-4FCB-AB09-CE6E8374953A}"/>
              </a:ext>
            </a:extLst>
          </p:cNvPr>
          <p:cNvSpPr/>
          <p:nvPr/>
        </p:nvSpPr>
        <p:spPr>
          <a:xfrm>
            <a:off x="5383765" y="3203653"/>
            <a:ext cx="1085459" cy="360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ED4109B-9ACE-4962-96F1-09C04D5FFCC0}"/>
              </a:ext>
            </a:extLst>
          </p:cNvPr>
          <p:cNvSpPr/>
          <p:nvPr/>
        </p:nvSpPr>
        <p:spPr>
          <a:xfrm>
            <a:off x="5383765" y="4404051"/>
            <a:ext cx="1085459" cy="2410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7B05585-38F5-44AA-BBBC-AB9C3E6CBEEA}"/>
              </a:ext>
            </a:extLst>
          </p:cNvPr>
          <p:cNvSpPr/>
          <p:nvPr/>
        </p:nvSpPr>
        <p:spPr>
          <a:xfrm>
            <a:off x="5302890" y="5386868"/>
            <a:ext cx="1085459" cy="2410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5736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5D88FA5-5943-44C3-97E9-A88FE0671550}"/>
              </a:ext>
            </a:extLst>
          </p:cNvPr>
          <p:cNvSpPr>
            <a:spLocks noGrp="1"/>
          </p:cNvSpPr>
          <p:nvPr>
            <p:ph idx="1"/>
          </p:nvPr>
        </p:nvSpPr>
        <p:spPr/>
        <p:txBody>
          <a:bodyPr/>
          <a:lstStyle/>
          <a:p>
            <a:endParaRPr lang="en-US" dirty="0"/>
          </a:p>
        </p:txBody>
      </p:sp>
      <p:grpSp>
        <p:nvGrpSpPr>
          <p:cNvPr id="8" name="Group 7">
            <a:extLst>
              <a:ext uri="{FF2B5EF4-FFF2-40B4-BE49-F238E27FC236}">
                <a16:creationId xmlns:a16="http://schemas.microsoft.com/office/drawing/2014/main" id="{9BF52B86-BB77-48BB-849B-9EF4B1E7EF1B}"/>
              </a:ext>
            </a:extLst>
          </p:cNvPr>
          <p:cNvGrpSpPr/>
          <p:nvPr/>
        </p:nvGrpSpPr>
        <p:grpSpPr>
          <a:xfrm>
            <a:off x="41988" y="1611021"/>
            <a:ext cx="9060024" cy="4351338"/>
            <a:chOff x="1426864" y="3325998"/>
            <a:chExt cx="6732398" cy="2914029"/>
          </a:xfrm>
        </p:grpSpPr>
        <p:pic>
          <p:nvPicPr>
            <p:cNvPr id="7" name="Picture 6">
              <a:extLst>
                <a:ext uri="{FF2B5EF4-FFF2-40B4-BE49-F238E27FC236}">
                  <a16:creationId xmlns:a16="http://schemas.microsoft.com/office/drawing/2014/main" id="{052F62EC-48A1-4275-B592-0F809E1171EA}"/>
                </a:ext>
              </a:extLst>
            </p:cNvPr>
            <p:cNvPicPr>
              <a:picLocks noChangeAspect="1"/>
            </p:cNvPicPr>
            <p:nvPr/>
          </p:nvPicPr>
          <p:blipFill rotWithShape="1">
            <a:blip r:embed="rId2"/>
            <a:srcRect l="15605" t="45646" r="10769" b="19530"/>
            <a:stretch/>
          </p:blipFill>
          <p:spPr>
            <a:xfrm>
              <a:off x="1426866" y="4531807"/>
              <a:ext cx="6732396" cy="1708220"/>
            </a:xfrm>
            <a:prstGeom prst="rect">
              <a:avLst/>
            </a:prstGeom>
            <a:ln>
              <a:solidFill>
                <a:schemeClr val="tx1"/>
              </a:solidFill>
            </a:ln>
          </p:spPr>
        </p:pic>
        <p:pic>
          <p:nvPicPr>
            <p:cNvPr id="5" name="Picture 4">
              <a:extLst>
                <a:ext uri="{FF2B5EF4-FFF2-40B4-BE49-F238E27FC236}">
                  <a16:creationId xmlns:a16="http://schemas.microsoft.com/office/drawing/2014/main" id="{F30A2E43-5C29-453D-97A8-5A8DEF647D72}"/>
                </a:ext>
              </a:extLst>
            </p:cNvPr>
            <p:cNvPicPr>
              <a:picLocks noChangeAspect="1"/>
            </p:cNvPicPr>
            <p:nvPr/>
          </p:nvPicPr>
          <p:blipFill rotWithShape="1">
            <a:blip r:embed="rId3"/>
            <a:srcRect l="15605" t="16797" r="10769" b="30558"/>
            <a:stretch/>
          </p:blipFill>
          <p:spPr>
            <a:xfrm>
              <a:off x="1426864" y="3325998"/>
              <a:ext cx="6732397" cy="2582426"/>
            </a:xfrm>
            <a:prstGeom prst="rect">
              <a:avLst/>
            </a:prstGeom>
            <a:ln>
              <a:solidFill>
                <a:schemeClr val="tx1"/>
              </a:solidFill>
            </a:ln>
          </p:spPr>
        </p:pic>
      </p:grpSp>
      <p:sp>
        <p:nvSpPr>
          <p:cNvPr id="9" name="Title 1">
            <a:extLst>
              <a:ext uri="{FF2B5EF4-FFF2-40B4-BE49-F238E27FC236}">
                <a16:creationId xmlns:a16="http://schemas.microsoft.com/office/drawing/2014/main" id="{214A8E3A-03C0-4497-8335-E8262069B784}"/>
              </a:ext>
            </a:extLst>
          </p:cNvPr>
          <p:cNvSpPr>
            <a:spLocks noGrp="1"/>
          </p:cNvSpPr>
          <p:nvPr>
            <p:ph type="title"/>
          </p:nvPr>
        </p:nvSpPr>
        <p:spPr>
          <a:xfrm>
            <a:off x="0" y="155262"/>
            <a:ext cx="9144000" cy="1325563"/>
          </a:xfrm>
        </p:spPr>
        <p:txBody>
          <a:bodyPr/>
          <a:lstStyle/>
          <a:p>
            <a:pPr algn="ctr"/>
            <a:r>
              <a:rPr lang="en-US" dirty="0">
                <a:latin typeface="Aharoni" panose="02010803020104030203" pitchFamily="2" charset="-79"/>
                <a:cs typeface="Aharoni" panose="02010803020104030203" pitchFamily="2" charset="-79"/>
              </a:rPr>
              <a:t>Amazon’s warehouse network</a:t>
            </a:r>
          </a:p>
        </p:txBody>
      </p:sp>
      <p:sp>
        <p:nvSpPr>
          <p:cNvPr id="11" name="TextBox 10">
            <a:extLst>
              <a:ext uri="{FF2B5EF4-FFF2-40B4-BE49-F238E27FC236}">
                <a16:creationId xmlns:a16="http://schemas.microsoft.com/office/drawing/2014/main" id="{4BF65739-49A9-4157-9A90-4BCA41DBF7D7}"/>
              </a:ext>
            </a:extLst>
          </p:cNvPr>
          <p:cNvSpPr txBox="1"/>
          <p:nvPr/>
        </p:nvSpPr>
        <p:spPr>
          <a:xfrm>
            <a:off x="0" y="6488668"/>
            <a:ext cx="3837525" cy="307777"/>
          </a:xfrm>
          <a:prstGeom prst="rect">
            <a:avLst/>
          </a:prstGeom>
          <a:noFill/>
        </p:spPr>
        <p:txBody>
          <a:bodyPr wrap="none" rtlCol="0">
            <a:spAutoFit/>
          </a:bodyPr>
          <a:lstStyle/>
          <a:p>
            <a:r>
              <a:rPr lang="en-US" sz="1400" dirty="0"/>
              <a:t>https://www.mwpvl.com/html/amazon_com.html</a:t>
            </a:r>
          </a:p>
        </p:txBody>
      </p:sp>
    </p:spTree>
    <p:extLst>
      <p:ext uri="{BB962C8B-B14F-4D97-AF65-F5344CB8AC3E}">
        <p14:creationId xmlns:p14="http://schemas.microsoft.com/office/powerpoint/2010/main" val="20018147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7398A5-7363-4282-AAED-5159424615B2}"/>
              </a:ext>
            </a:extLst>
          </p:cNvPr>
          <p:cNvSpPr txBox="1"/>
          <p:nvPr/>
        </p:nvSpPr>
        <p:spPr>
          <a:xfrm>
            <a:off x="0" y="570613"/>
            <a:ext cx="9144000" cy="615553"/>
          </a:xfrm>
          <a:prstGeom prst="rect">
            <a:avLst/>
          </a:prstGeom>
          <a:noFill/>
        </p:spPr>
        <p:txBody>
          <a:bodyPr wrap="square" rtlCol="0">
            <a:spAutoFit/>
          </a:bodyPr>
          <a:lstStyle/>
          <a:p>
            <a:pPr algn="ctr"/>
            <a:r>
              <a:rPr lang="en-US" sz="3400" b="1" dirty="0">
                <a:latin typeface="Aharoni" panose="02010803020104030203" pitchFamily="2" charset="-79"/>
                <a:cs typeface="Aharoni" panose="02010803020104030203" pitchFamily="2" charset="-79"/>
              </a:rPr>
              <a:t>The Amazon strategic model – the flywheel</a:t>
            </a:r>
          </a:p>
        </p:txBody>
      </p:sp>
      <p:sp>
        <p:nvSpPr>
          <p:cNvPr id="4" name="TextBox 3">
            <a:extLst>
              <a:ext uri="{FF2B5EF4-FFF2-40B4-BE49-F238E27FC236}">
                <a16:creationId xmlns:a16="http://schemas.microsoft.com/office/drawing/2014/main" id="{DFD8CEAE-3C5D-4C2A-8107-10D7CC8C0005}"/>
              </a:ext>
            </a:extLst>
          </p:cNvPr>
          <p:cNvSpPr txBox="1"/>
          <p:nvPr/>
        </p:nvSpPr>
        <p:spPr>
          <a:xfrm>
            <a:off x="89807" y="5376073"/>
            <a:ext cx="8964386" cy="1323439"/>
          </a:xfrm>
          <a:prstGeom prst="rect">
            <a:avLst/>
          </a:prstGeom>
          <a:noFill/>
        </p:spPr>
        <p:txBody>
          <a:bodyPr wrap="square">
            <a:spAutoFit/>
          </a:bodyPr>
          <a:lstStyle/>
          <a:p>
            <a:r>
              <a:rPr lang="en-US" sz="1600" dirty="0">
                <a:latin typeface="Aharoni" panose="02010803020104030203" pitchFamily="2" charset="-79"/>
                <a:cs typeface="Aharoni" panose="02010803020104030203" pitchFamily="2" charset="-79"/>
              </a:rPr>
              <a:t>“The flywheel, when properly conceived and executed, creates both continuity and change. On the one hand, you need to stay with a flywheel long enough to get its full compounding effect. On the other hand, to keep the flywheel spinning, you need to continually renew, and improve each and every component.” </a:t>
            </a:r>
            <a:br>
              <a:rPr lang="en-US" sz="1600" dirty="0">
                <a:latin typeface="Aharoni" panose="02010803020104030203" pitchFamily="2" charset="-79"/>
                <a:cs typeface="Aharoni" panose="02010803020104030203" pitchFamily="2" charset="-79"/>
              </a:rPr>
            </a:br>
            <a:r>
              <a:rPr lang="en-US" sz="1600" dirty="0">
                <a:latin typeface="Aharoni" panose="02010803020104030203" pitchFamily="2" charset="-79"/>
                <a:cs typeface="Aharoni" panose="02010803020104030203" pitchFamily="2" charset="-79"/>
              </a:rPr>
              <a:t>		― Jim Collins, </a:t>
            </a:r>
            <a:r>
              <a:rPr lang="en-US" sz="1600" dirty="0">
                <a:latin typeface="Aharoni" panose="02010803020104030203" pitchFamily="2" charset="-79"/>
                <a:cs typeface="Aharoni" panose="02010803020104030203" pitchFamily="2" charset="-79"/>
                <a:hlinkClick r:id="rId2"/>
              </a:rPr>
              <a:t>Turning the Flywheel: A Monograph to Accompany Good to Great</a:t>
            </a:r>
            <a:r>
              <a:rPr lang="en-US" sz="1600" dirty="0">
                <a:latin typeface="Aharoni" panose="02010803020104030203" pitchFamily="2" charset="-79"/>
                <a:cs typeface="Aharoni" panose="02010803020104030203" pitchFamily="2" charset="-79"/>
              </a:rPr>
              <a:t> </a:t>
            </a:r>
          </a:p>
        </p:txBody>
      </p:sp>
      <p:pic>
        <p:nvPicPr>
          <p:cNvPr id="6" name="Picture 5">
            <a:extLst>
              <a:ext uri="{FF2B5EF4-FFF2-40B4-BE49-F238E27FC236}">
                <a16:creationId xmlns:a16="http://schemas.microsoft.com/office/drawing/2014/main" id="{65157BEB-72E7-46A2-8D62-22649FA0AFCF}"/>
              </a:ext>
            </a:extLst>
          </p:cNvPr>
          <p:cNvPicPr>
            <a:picLocks noChangeAspect="1"/>
          </p:cNvPicPr>
          <p:nvPr/>
        </p:nvPicPr>
        <p:blipFill rotWithShape="1">
          <a:blip r:embed="rId3"/>
          <a:srcRect l="29531" t="44145" r="34442" b="8117"/>
          <a:stretch/>
        </p:blipFill>
        <p:spPr>
          <a:xfrm>
            <a:off x="2225892" y="1334516"/>
            <a:ext cx="4329112" cy="3017504"/>
          </a:xfrm>
          <a:prstGeom prst="rect">
            <a:avLst/>
          </a:prstGeom>
          <a:ln>
            <a:solidFill>
              <a:schemeClr val="tx1"/>
            </a:solidFill>
          </a:ln>
        </p:spPr>
      </p:pic>
      <p:sp>
        <p:nvSpPr>
          <p:cNvPr id="7" name="TextBox 6">
            <a:extLst>
              <a:ext uri="{FF2B5EF4-FFF2-40B4-BE49-F238E27FC236}">
                <a16:creationId xmlns:a16="http://schemas.microsoft.com/office/drawing/2014/main" id="{94D3522A-AFFA-4610-8803-D162165E18B6}"/>
              </a:ext>
            </a:extLst>
          </p:cNvPr>
          <p:cNvSpPr txBox="1"/>
          <p:nvPr/>
        </p:nvSpPr>
        <p:spPr>
          <a:xfrm>
            <a:off x="134711" y="1981435"/>
            <a:ext cx="1746311" cy="507831"/>
          </a:xfrm>
          <a:prstGeom prst="rect">
            <a:avLst/>
          </a:prstGeom>
          <a:noFill/>
        </p:spPr>
        <p:txBody>
          <a:bodyPr wrap="square" rtlCol="0">
            <a:spAutoFit/>
          </a:bodyPr>
          <a:lstStyle/>
          <a:p>
            <a:r>
              <a:rPr lang="en-US" sz="1350" dirty="0">
                <a:latin typeface="Aharoni" panose="02010803020104030203" pitchFamily="2" charset="-79"/>
                <a:cs typeface="Aharoni" panose="02010803020104030203" pitchFamily="2" charset="-79"/>
              </a:rPr>
              <a:t>Use </a:t>
            </a:r>
            <a:r>
              <a:rPr lang="en-US" sz="1350" dirty="0">
                <a:solidFill>
                  <a:srgbClr val="C00000"/>
                </a:solidFill>
                <a:latin typeface="Aharoni" panose="02010803020104030203" pitchFamily="2" charset="-79"/>
                <a:cs typeface="Aharoni" panose="02010803020104030203" pitchFamily="2" charset="-79"/>
              </a:rPr>
              <a:t>technology</a:t>
            </a:r>
            <a:r>
              <a:rPr lang="en-US" sz="1350" dirty="0">
                <a:latin typeface="Aharoni" panose="02010803020104030203" pitchFamily="2" charset="-79"/>
                <a:cs typeface="Aharoni" panose="02010803020104030203" pitchFamily="2" charset="-79"/>
              </a:rPr>
              <a:t> to control wages</a:t>
            </a:r>
          </a:p>
        </p:txBody>
      </p:sp>
      <p:sp>
        <p:nvSpPr>
          <p:cNvPr id="8" name="Arrow: Right 7">
            <a:extLst>
              <a:ext uri="{FF2B5EF4-FFF2-40B4-BE49-F238E27FC236}">
                <a16:creationId xmlns:a16="http://schemas.microsoft.com/office/drawing/2014/main" id="{06C15963-69C9-43FB-B8CE-2FA9F742EE50}"/>
              </a:ext>
            </a:extLst>
          </p:cNvPr>
          <p:cNvSpPr/>
          <p:nvPr/>
        </p:nvSpPr>
        <p:spPr>
          <a:xfrm rot="21017413">
            <a:off x="1885018" y="2012242"/>
            <a:ext cx="1060456" cy="206293"/>
          </a:xfrm>
          <a:prstGeom prst="rightArrow">
            <a:avLst>
              <a:gd name="adj1" fmla="val 3596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haroni" panose="02010803020104030203" pitchFamily="2" charset="-79"/>
              <a:cs typeface="Aharoni" panose="02010803020104030203" pitchFamily="2" charset="-79"/>
            </a:endParaRPr>
          </a:p>
        </p:txBody>
      </p:sp>
      <p:sp>
        <p:nvSpPr>
          <p:cNvPr id="9" name="TextBox 8">
            <a:extLst>
              <a:ext uri="{FF2B5EF4-FFF2-40B4-BE49-F238E27FC236}">
                <a16:creationId xmlns:a16="http://schemas.microsoft.com/office/drawing/2014/main" id="{4D8A3895-0767-472E-8B6B-0A7D58516B63}"/>
              </a:ext>
            </a:extLst>
          </p:cNvPr>
          <p:cNvSpPr txBox="1"/>
          <p:nvPr/>
        </p:nvSpPr>
        <p:spPr>
          <a:xfrm>
            <a:off x="134711" y="3429000"/>
            <a:ext cx="1754006" cy="507831"/>
          </a:xfrm>
          <a:prstGeom prst="rect">
            <a:avLst/>
          </a:prstGeom>
          <a:noFill/>
        </p:spPr>
        <p:txBody>
          <a:bodyPr wrap="none" rtlCol="0">
            <a:spAutoFit/>
          </a:bodyPr>
          <a:lstStyle/>
          <a:p>
            <a:r>
              <a:rPr lang="en-US" sz="1350" dirty="0">
                <a:latin typeface="Aharoni" panose="02010803020104030203" pitchFamily="2" charset="-79"/>
                <a:cs typeface="Aharoni" panose="02010803020104030203" pitchFamily="2" charset="-79"/>
              </a:rPr>
              <a:t>Use </a:t>
            </a:r>
            <a:r>
              <a:rPr lang="en-US" sz="1350" dirty="0">
                <a:solidFill>
                  <a:srgbClr val="C00000"/>
                </a:solidFill>
                <a:latin typeface="Aharoni" panose="02010803020104030203" pitchFamily="2" charset="-79"/>
                <a:cs typeface="Aharoni" panose="02010803020104030203" pitchFamily="2" charset="-79"/>
              </a:rPr>
              <a:t>market size to </a:t>
            </a:r>
          </a:p>
          <a:p>
            <a:r>
              <a:rPr lang="en-US" sz="1350" dirty="0">
                <a:solidFill>
                  <a:srgbClr val="C00000"/>
                </a:solidFill>
                <a:latin typeface="Aharoni" panose="02010803020104030203" pitchFamily="2" charset="-79"/>
                <a:cs typeface="Aharoni" panose="02010803020104030203" pitchFamily="2" charset="-79"/>
              </a:rPr>
              <a:t>squeeze sellers </a:t>
            </a:r>
          </a:p>
        </p:txBody>
      </p:sp>
      <p:sp>
        <p:nvSpPr>
          <p:cNvPr id="10" name="Arrow: Right 9">
            <a:extLst>
              <a:ext uri="{FF2B5EF4-FFF2-40B4-BE49-F238E27FC236}">
                <a16:creationId xmlns:a16="http://schemas.microsoft.com/office/drawing/2014/main" id="{27516E42-565C-42E0-9C73-C7A19ADCB906}"/>
              </a:ext>
            </a:extLst>
          </p:cNvPr>
          <p:cNvSpPr/>
          <p:nvPr/>
        </p:nvSpPr>
        <p:spPr>
          <a:xfrm rot="20685718">
            <a:off x="1823677" y="3379820"/>
            <a:ext cx="899365" cy="233902"/>
          </a:xfrm>
          <a:prstGeom prst="rightArrow">
            <a:avLst>
              <a:gd name="adj1" fmla="val 3596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haroni" panose="02010803020104030203" pitchFamily="2" charset="-79"/>
              <a:cs typeface="Aharoni" panose="02010803020104030203" pitchFamily="2" charset="-79"/>
            </a:endParaRPr>
          </a:p>
        </p:txBody>
      </p:sp>
      <p:sp>
        <p:nvSpPr>
          <p:cNvPr id="11" name="TextBox 10">
            <a:extLst>
              <a:ext uri="{FF2B5EF4-FFF2-40B4-BE49-F238E27FC236}">
                <a16:creationId xmlns:a16="http://schemas.microsoft.com/office/drawing/2014/main" id="{45D90CB1-5668-4201-A88A-F562FF5040F2}"/>
              </a:ext>
            </a:extLst>
          </p:cNvPr>
          <p:cNvSpPr txBox="1"/>
          <p:nvPr/>
        </p:nvSpPr>
        <p:spPr>
          <a:xfrm>
            <a:off x="6714774" y="1451085"/>
            <a:ext cx="2554226" cy="923330"/>
          </a:xfrm>
          <a:prstGeom prst="rect">
            <a:avLst/>
          </a:prstGeom>
          <a:noFill/>
        </p:spPr>
        <p:txBody>
          <a:bodyPr wrap="square" rtlCol="0">
            <a:spAutoFit/>
          </a:bodyPr>
          <a:lstStyle/>
          <a:p>
            <a:r>
              <a:rPr lang="en-US" sz="1350" dirty="0">
                <a:latin typeface="Aharoni" panose="02010803020104030203" pitchFamily="2" charset="-79"/>
                <a:cs typeface="Aharoni" panose="02010803020104030203" pitchFamily="2" charset="-79"/>
              </a:rPr>
              <a:t>Use </a:t>
            </a:r>
            <a:r>
              <a:rPr lang="en-US" sz="1350" dirty="0">
                <a:solidFill>
                  <a:srgbClr val="C00000"/>
                </a:solidFill>
                <a:latin typeface="Aharoni" panose="02010803020104030203" pitchFamily="2" charset="-79"/>
                <a:cs typeface="Aharoni" panose="02010803020104030203" pitchFamily="2" charset="-79"/>
              </a:rPr>
              <a:t>market size to squeeze competitors</a:t>
            </a:r>
            <a:r>
              <a:rPr lang="en-US" sz="1350" dirty="0">
                <a:latin typeface="Aharoni" panose="02010803020104030203" pitchFamily="2" charset="-79"/>
                <a:cs typeface="Aharoni" panose="02010803020104030203" pitchFamily="2" charset="-79"/>
              </a:rPr>
              <a:t>. Take losses to drive others out of business, then raise prices.</a:t>
            </a:r>
          </a:p>
        </p:txBody>
      </p:sp>
      <p:sp>
        <p:nvSpPr>
          <p:cNvPr id="12" name="Arrow: Left 11">
            <a:extLst>
              <a:ext uri="{FF2B5EF4-FFF2-40B4-BE49-F238E27FC236}">
                <a16:creationId xmlns:a16="http://schemas.microsoft.com/office/drawing/2014/main" id="{756F113F-36D1-4814-817B-3DF95DB29E42}"/>
              </a:ext>
            </a:extLst>
          </p:cNvPr>
          <p:cNvSpPr/>
          <p:nvPr/>
        </p:nvSpPr>
        <p:spPr>
          <a:xfrm>
            <a:off x="5514392" y="1783835"/>
            <a:ext cx="1157869" cy="18836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haroni" panose="02010803020104030203" pitchFamily="2" charset="-79"/>
              <a:cs typeface="Aharoni" panose="02010803020104030203" pitchFamily="2" charset="-79"/>
            </a:endParaRPr>
          </a:p>
        </p:txBody>
      </p:sp>
      <p:sp>
        <p:nvSpPr>
          <p:cNvPr id="13" name="TextBox 12">
            <a:extLst>
              <a:ext uri="{FF2B5EF4-FFF2-40B4-BE49-F238E27FC236}">
                <a16:creationId xmlns:a16="http://schemas.microsoft.com/office/drawing/2014/main" id="{DBFA2E46-B34C-45AD-963E-93C1CD92F064}"/>
              </a:ext>
            </a:extLst>
          </p:cNvPr>
          <p:cNvSpPr txBox="1"/>
          <p:nvPr/>
        </p:nvSpPr>
        <p:spPr>
          <a:xfrm>
            <a:off x="6672261" y="2582164"/>
            <a:ext cx="2236339" cy="507831"/>
          </a:xfrm>
          <a:prstGeom prst="rect">
            <a:avLst/>
          </a:prstGeom>
          <a:noFill/>
        </p:spPr>
        <p:txBody>
          <a:bodyPr wrap="square" rtlCol="0">
            <a:spAutoFit/>
          </a:bodyPr>
          <a:lstStyle/>
          <a:p>
            <a:r>
              <a:rPr lang="en-US" sz="1350" dirty="0">
                <a:latin typeface="Aharoni" panose="02010803020104030203" pitchFamily="2" charset="-79"/>
                <a:cs typeface="Aharoni" panose="02010803020104030203" pitchFamily="2" charset="-79"/>
              </a:rPr>
              <a:t>Use </a:t>
            </a:r>
            <a:r>
              <a:rPr lang="en-US" sz="1350" dirty="0">
                <a:solidFill>
                  <a:srgbClr val="C00000"/>
                </a:solidFill>
                <a:latin typeface="Aharoni" panose="02010803020104030203" pitchFamily="2" charset="-79"/>
                <a:cs typeface="Aharoni" panose="02010803020104030203" pitchFamily="2" charset="-79"/>
              </a:rPr>
              <a:t>privatized data to influence our behavior</a:t>
            </a:r>
          </a:p>
        </p:txBody>
      </p:sp>
      <p:sp>
        <p:nvSpPr>
          <p:cNvPr id="14" name="Arrow: Left 13">
            <a:extLst>
              <a:ext uri="{FF2B5EF4-FFF2-40B4-BE49-F238E27FC236}">
                <a16:creationId xmlns:a16="http://schemas.microsoft.com/office/drawing/2014/main" id="{39F7D8F8-B839-4307-A176-4D82D32F94C0}"/>
              </a:ext>
            </a:extLst>
          </p:cNvPr>
          <p:cNvSpPr/>
          <p:nvPr/>
        </p:nvSpPr>
        <p:spPr>
          <a:xfrm rot="767453" flipV="1">
            <a:off x="4997557" y="2546014"/>
            <a:ext cx="1673944" cy="19449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haroni" panose="02010803020104030203" pitchFamily="2" charset="-79"/>
              <a:cs typeface="Aharoni" panose="02010803020104030203" pitchFamily="2" charset="-79"/>
            </a:endParaRPr>
          </a:p>
        </p:txBody>
      </p:sp>
      <p:sp>
        <p:nvSpPr>
          <p:cNvPr id="15" name="TextBox 14">
            <a:extLst>
              <a:ext uri="{FF2B5EF4-FFF2-40B4-BE49-F238E27FC236}">
                <a16:creationId xmlns:a16="http://schemas.microsoft.com/office/drawing/2014/main" id="{8E251B46-0338-4F93-8453-E9132B60B2A0}"/>
              </a:ext>
            </a:extLst>
          </p:cNvPr>
          <p:cNvSpPr txBox="1"/>
          <p:nvPr/>
        </p:nvSpPr>
        <p:spPr>
          <a:xfrm>
            <a:off x="6672261" y="3387181"/>
            <a:ext cx="2590774" cy="923330"/>
          </a:xfrm>
          <a:prstGeom prst="rect">
            <a:avLst/>
          </a:prstGeom>
          <a:noFill/>
        </p:spPr>
        <p:txBody>
          <a:bodyPr wrap="none" rtlCol="0">
            <a:spAutoFit/>
          </a:bodyPr>
          <a:lstStyle/>
          <a:p>
            <a:r>
              <a:rPr lang="en-US" sz="1350" dirty="0">
                <a:solidFill>
                  <a:srgbClr val="C00000"/>
                </a:solidFill>
                <a:latin typeface="Aharoni" panose="02010803020104030203" pitchFamily="2" charset="-79"/>
                <a:cs typeface="Aharoni" panose="02010803020104030203" pitchFamily="2" charset="-79"/>
              </a:rPr>
              <a:t>Keep us ‘fulfilled’ with speed,</a:t>
            </a:r>
          </a:p>
          <a:p>
            <a:r>
              <a:rPr lang="en-US" sz="1350" dirty="0">
                <a:solidFill>
                  <a:srgbClr val="C00000"/>
                </a:solidFill>
                <a:latin typeface="Aharoni" panose="02010803020104030203" pitchFamily="2" charset="-79"/>
                <a:cs typeface="Aharoni" panose="02010803020104030203" pitchFamily="2" charset="-79"/>
              </a:rPr>
              <a:t>price, and convenience</a:t>
            </a:r>
          </a:p>
          <a:p>
            <a:r>
              <a:rPr lang="en-US" sz="1350" dirty="0">
                <a:solidFill>
                  <a:srgbClr val="C00000"/>
                </a:solidFill>
                <a:latin typeface="Aharoni" panose="02010803020104030203" pitchFamily="2" charset="-79"/>
                <a:cs typeface="Aharoni" panose="02010803020104030203" pitchFamily="2" charset="-79"/>
              </a:rPr>
              <a:t>while we give them all our </a:t>
            </a:r>
          </a:p>
          <a:p>
            <a:r>
              <a:rPr lang="en-US" sz="1350" dirty="0">
                <a:solidFill>
                  <a:srgbClr val="C00000"/>
                </a:solidFill>
                <a:latin typeface="Aharoni" panose="02010803020104030203" pitchFamily="2" charset="-79"/>
                <a:cs typeface="Aharoni" panose="02010803020104030203" pitchFamily="2" charset="-79"/>
              </a:rPr>
              <a:t>data and dollars</a:t>
            </a:r>
          </a:p>
        </p:txBody>
      </p:sp>
      <p:sp>
        <p:nvSpPr>
          <p:cNvPr id="16" name="Arrow: Left 15">
            <a:extLst>
              <a:ext uri="{FF2B5EF4-FFF2-40B4-BE49-F238E27FC236}">
                <a16:creationId xmlns:a16="http://schemas.microsoft.com/office/drawing/2014/main" id="{CB62B889-AB45-4AAF-99F5-B5F680E86741}"/>
              </a:ext>
            </a:extLst>
          </p:cNvPr>
          <p:cNvSpPr/>
          <p:nvPr/>
        </p:nvSpPr>
        <p:spPr>
          <a:xfrm rot="893307" flipV="1">
            <a:off x="6234716" y="3649199"/>
            <a:ext cx="453118" cy="19619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haroni" panose="02010803020104030203" pitchFamily="2" charset="-79"/>
              <a:cs typeface="Aharoni" panose="02010803020104030203" pitchFamily="2" charset="-79"/>
            </a:endParaRPr>
          </a:p>
        </p:txBody>
      </p:sp>
      <p:sp>
        <p:nvSpPr>
          <p:cNvPr id="17" name="TextBox 16">
            <a:extLst>
              <a:ext uri="{FF2B5EF4-FFF2-40B4-BE49-F238E27FC236}">
                <a16:creationId xmlns:a16="http://schemas.microsoft.com/office/drawing/2014/main" id="{D3B8E658-928F-42C7-A4F8-4726041C331F}"/>
              </a:ext>
            </a:extLst>
          </p:cNvPr>
          <p:cNvSpPr txBox="1"/>
          <p:nvPr/>
        </p:nvSpPr>
        <p:spPr>
          <a:xfrm>
            <a:off x="2356644" y="4749339"/>
            <a:ext cx="3916457" cy="300082"/>
          </a:xfrm>
          <a:prstGeom prst="rect">
            <a:avLst/>
          </a:prstGeom>
          <a:noFill/>
        </p:spPr>
        <p:txBody>
          <a:bodyPr wrap="none" rtlCol="0">
            <a:spAutoFit/>
          </a:bodyPr>
          <a:lstStyle/>
          <a:p>
            <a:r>
              <a:rPr lang="en-US" sz="1350" dirty="0">
                <a:latin typeface="Aharoni" panose="02010803020104030203" pitchFamily="2" charset="-79"/>
                <a:cs typeface="Aharoni" panose="02010803020104030203" pitchFamily="2" charset="-79"/>
              </a:rPr>
              <a:t>Become a </a:t>
            </a:r>
            <a:r>
              <a:rPr lang="en-US" sz="1350" dirty="0">
                <a:solidFill>
                  <a:srgbClr val="C00000"/>
                </a:solidFill>
                <a:latin typeface="Aharoni" panose="02010803020104030203" pitchFamily="2" charset="-79"/>
                <a:cs typeface="Aharoni" panose="02010803020104030203" pitchFamily="2" charset="-79"/>
              </a:rPr>
              <a:t>monopoly</a:t>
            </a:r>
            <a:r>
              <a:rPr lang="en-US" sz="1350" dirty="0">
                <a:latin typeface="Aharoni" panose="02010803020104030203" pitchFamily="2" charset="-79"/>
                <a:cs typeface="Aharoni" panose="02010803020104030203" pitchFamily="2" charset="-79"/>
              </a:rPr>
              <a:t> in all aspects of business</a:t>
            </a:r>
          </a:p>
        </p:txBody>
      </p:sp>
      <p:sp>
        <p:nvSpPr>
          <p:cNvPr id="18" name="Arrow: Left 17">
            <a:extLst>
              <a:ext uri="{FF2B5EF4-FFF2-40B4-BE49-F238E27FC236}">
                <a16:creationId xmlns:a16="http://schemas.microsoft.com/office/drawing/2014/main" id="{D70D866A-27BF-40F8-BAA1-01D8929D4C57}"/>
              </a:ext>
            </a:extLst>
          </p:cNvPr>
          <p:cNvSpPr/>
          <p:nvPr/>
        </p:nvSpPr>
        <p:spPr>
          <a:xfrm rot="5400000" flipV="1">
            <a:off x="4099180" y="4418974"/>
            <a:ext cx="431386" cy="17620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5590408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4118CC-DF22-4DAE-AE04-AAC81E7024C2}"/>
              </a:ext>
            </a:extLst>
          </p:cNvPr>
          <p:cNvSpPr txBox="1"/>
          <p:nvPr/>
        </p:nvSpPr>
        <p:spPr>
          <a:xfrm>
            <a:off x="208" y="412014"/>
            <a:ext cx="9144000" cy="1200329"/>
          </a:xfrm>
          <a:prstGeom prst="rect">
            <a:avLst/>
          </a:prstGeom>
          <a:noFill/>
        </p:spPr>
        <p:txBody>
          <a:bodyPr wrap="square" rtlCol="0">
            <a:spAutoFit/>
          </a:bodyPr>
          <a:lstStyle/>
          <a:p>
            <a:pPr algn="ctr"/>
            <a:r>
              <a:rPr lang="en-US" sz="3600" b="1" dirty="0">
                <a:solidFill>
                  <a:srgbClr val="C00000"/>
                </a:solidFill>
                <a:latin typeface="Aharoni" panose="02010803020104030203" pitchFamily="2" charset="-79"/>
                <a:cs typeface="Aharoni" panose="02010803020104030203" pitchFamily="2" charset="-79"/>
              </a:rPr>
              <a:t>Capitalist techniques Amazon uses</a:t>
            </a:r>
            <a:br>
              <a:rPr lang="en-US" sz="3600" b="1" dirty="0">
                <a:solidFill>
                  <a:srgbClr val="C00000"/>
                </a:solidFill>
                <a:latin typeface="Aharoni" panose="02010803020104030203" pitchFamily="2" charset="-79"/>
                <a:cs typeface="Aharoni" panose="02010803020104030203" pitchFamily="2" charset="-79"/>
              </a:rPr>
            </a:br>
            <a:r>
              <a:rPr lang="en-US" sz="3600" b="1" dirty="0">
                <a:solidFill>
                  <a:srgbClr val="C00000"/>
                </a:solidFill>
                <a:latin typeface="Aharoni" panose="02010803020104030203" pitchFamily="2" charset="-79"/>
                <a:cs typeface="Aharoni" panose="02010803020104030203" pitchFamily="2" charset="-79"/>
              </a:rPr>
              <a:t>to get more profits from its workers</a:t>
            </a:r>
          </a:p>
        </p:txBody>
      </p:sp>
      <p:sp>
        <p:nvSpPr>
          <p:cNvPr id="3" name="TextBox 2">
            <a:extLst>
              <a:ext uri="{FF2B5EF4-FFF2-40B4-BE49-F238E27FC236}">
                <a16:creationId xmlns:a16="http://schemas.microsoft.com/office/drawing/2014/main" id="{0E45CA2C-9AD8-4265-87AD-BBDD07ADEBCF}"/>
              </a:ext>
            </a:extLst>
          </p:cNvPr>
          <p:cNvSpPr txBox="1"/>
          <p:nvPr/>
        </p:nvSpPr>
        <p:spPr>
          <a:xfrm>
            <a:off x="105079" y="1918186"/>
            <a:ext cx="6466835" cy="4893647"/>
          </a:xfrm>
          <a:prstGeom prst="rect">
            <a:avLst/>
          </a:prstGeom>
          <a:noFill/>
        </p:spPr>
        <p:txBody>
          <a:bodyPr wrap="none" rtlCol="0">
            <a:spAutoFit/>
          </a:bodyPr>
          <a:lstStyle/>
          <a:p>
            <a:r>
              <a:rPr lang="en-US" sz="2400" b="1" i="1" dirty="0">
                <a:latin typeface="Aharoni" panose="02010803020104030203" pitchFamily="2" charset="-79"/>
                <a:cs typeface="Aharoni" panose="02010803020104030203" pitchFamily="2" charset="-79"/>
              </a:rPr>
              <a:t>Extend workday</a:t>
            </a:r>
          </a:p>
          <a:p>
            <a:endParaRPr lang="en-US" sz="2400" b="1" i="1" dirty="0">
              <a:latin typeface="Aharoni" panose="02010803020104030203" pitchFamily="2" charset="-79"/>
              <a:cs typeface="Aharoni" panose="02010803020104030203" pitchFamily="2" charset="-79"/>
            </a:endParaRPr>
          </a:p>
          <a:p>
            <a:r>
              <a:rPr lang="en-US" sz="2400" b="1" i="1" dirty="0">
                <a:latin typeface="Aharoni" panose="02010803020104030203" pitchFamily="2" charset="-79"/>
                <a:cs typeface="Aharoni" panose="02010803020104030203" pitchFamily="2" charset="-79"/>
              </a:rPr>
              <a:t>Speed up work</a:t>
            </a:r>
          </a:p>
          <a:p>
            <a:endParaRPr lang="en-US" sz="2400" b="1" i="1" dirty="0">
              <a:latin typeface="Aharoni" panose="02010803020104030203" pitchFamily="2" charset="-79"/>
              <a:cs typeface="Aharoni" panose="02010803020104030203" pitchFamily="2" charset="-79"/>
            </a:endParaRPr>
          </a:p>
          <a:p>
            <a:r>
              <a:rPr lang="en-US" sz="2400" b="1" i="1" dirty="0">
                <a:latin typeface="Aharoni" panose="02010803020104030203" pitchFamily="2" charset="-79"/>
                <a:cs typeface="Aharoni" panose="02010803020104030203" pitchFamily="2" charset="-79"/>
              </a:rPr>
              <a:t>Limit break time</a:t>
            </a:r>
          </a:p>
          <a:p>
            <a:endParaRPr lang="en-US" sz="2400" b="1" i="1" dirty="0">
              <a:latin typeface="Aharoni" panose="02010803020104030203" pitchFamily="2" charset="-79"/>
              <a:cs typeface="Aharoni" panose="02010803020104030203" pitchFamily="2" charset="-79"/>
            </a:endParaRPr>
          </a:p>
          <a:p>
            <a:r>
              <a:rPr lang="en-US" sz="2400" b="1" i="1" dirty="0">
                <a:latin typeface="Aharoni" panose="02010803020104030203" pitchFamily="2" charset="-79"/>
                <a:cs typeface="Aharoni" panose="02010803020104030203" pitchFamily="2" charset="-79"/>
              </a:rPr>
              <a:t>Hire temps</a:t>
            </a:r>
          </a:p>
          <a:p>
            <a:endParaRPr lang="en-US" sz="2400" b="1" i="1" dirty="0">
              <a:latin typeface="Aharoni" panose="02010803020104030203" pitchFamily="2" charset="-79"/>
              <a:cs typeface="Aharoni" panose="02010803020104030203" pitchFamily="2" charset="-79"/>
            </a:endParaRPr>
          </a:p>
          <a:p>
            <a:r>
              <a:rPr lang="en-US" sz="2400" b="1" i="1" dirty="0">
                <a:latin typeface="Aharoni" panose="02010803020104030203" pitchFamily="2" charset="-79"/>
                <a:cs typeface="Aharoni" panose="02010803020104030203" pitchFamily="2" charset="-79"/>
              </a:rPr>
              <a:t>Fire without cause</a:t>
            </a:r>
          </a:p>
          <a:p>
            <a:endParaRPr lang="en-US" sz="2400" b="1" i="1" dirty="0">
              <a:latin typeface="Aharoni" panose="02010803020104030203" pitchFamily="2" charset="-79"/>
              <a:cs typeface="Aharoni" panose="02010803020104030203" pitchFamily="2" charset="-79"/>
            </a:endParaRPr>
          </a:p>
          <a:p>
            <a:r>
              <a:rPr lang="en-US" sz="2400" b="1" i="1" dirty="0">
                <a:latin typeface="Aharoni" panose="02010803020104030203" pitchFamily="2" charset="-79"/>
                <a:cs typeface="Aharoni" panose="02010803020104030203" pitchFamily="2" charset="-79"/>
              </a:rPr>
              <a:t>Beat anti-union drum</a:t>
            </a:r>
          </a:p>
          <a:p>
            <a:endParaRPr lang="en-US" sz="2400" b="1" i="1" dirty="0">
              <a:latin typeface="Aharoni" panose="02010803020104030203" pitchFamily="2" charset="-79"/>
              <a:cs typeface="Aharoni" panose="02010803020104030203" pitchFamily="2" charset="-79"/>
            </a:endParaRPr>
          </a:p>
          <a:p>
            <a:r>
              <a:rPr lang="en-US" sz="2400" b="1" i="1" dirty="0">
                <a:latin typeface="Aharoni" panose="02010803020104030203" pitchFamily="2" charset="-79"/>
                <a:cs typeface="Aharoni" panose="02010803020104030203" pitchFamily="2" charset="-79"/>
              </a:rPr>
              <a:t>Minute by minute surveillance and control</a:t>
            </a:r>
            <a:endParaRPr lang="en-US" sz="1350" dirty="0">
              <a:latin typeface="Aharoni" panose="02010803020104030203" pitchFamily="2" charset="-79"/>
              <a:cs typeface="Aharoni" panose="02010803020104030203" pitchFamily="2" charset="-79"/>
            </a:endParaRPr>
          </a:p>
        </p:txBody>
      </p:sp>
      <p:pic>
        <p:nvPicPr>
          <p:cNvPr id="5" name="Picture 4" descr="A group of people holding signs&#10;&#10;Description automatically generated">
            <a:extLst>
              <a:ext uri="{FF2B5EF4-FFF2-40B4-BE49-F238E27FC236}">
                <a16:creationId xmlns:a16="http://schemas.microsoft.com/office/drawing/2014/main" id="{B10CD06B-652F-4879-B70B-E0A0B59B36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6529" y="2203768"/>
            <a:ext cx="5425232" cy="3808735"/>
          </a:xfrm>
          <a:prstGeom prst="rect">
            <a:avLst/>
          </a:prstGeom>
          <a:ln>
            <a:solidFill>
              <a:schemeClr val="tx1"/>
            </a:solidFill>
          </a:ln>
        </p:spPr>
      </p:pic>
    </p:spTree>
    <p:extLst>
      <p:ext uri="{BB962C8B-B14F-4D97-AF65-F5344CB8AC3E}">
        <p14:creationId xmlns:p14="http://schemas.microsoft.com/office/powerpoint/2010/main" val="18243963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242637-1E00-446E-918B-25944526A443}"/>
              </a:ext>
            </a:extLst>
          </p:cNvPr>
          <p:cNvSpPr txBox="1"/>
          <p:nvPr/>
        </p:nvSpPr>
        <p:spPr>
          <a:xfrm>
            <a:off x="0" y="233503"/>
            <a:ext cx="9143999" cy="769441"/>
          </a:xfrm>
          <a:prstGeom prst="rect">
            <a:avLst/>
          </a:prstGeom>
          <a:noFill/>
        </p:spPr>
        <p:txBody>
          <a:bodyPr wrap="square" rtlCol="0">
            <a:spAutoFit/>
          </a:bodyPr>
          <a:lstStyle/>
          <a:p>
            <a:pPr algn="ctr"/>
            <a:r>
              <a:rPr lang="en-US" sz="4400" b="1" dirty="0">
                <a:latin typeface="Aharoni" panose="02010803020104030203" pitchFamily="2" charset="-79"/>
                <a:cs typeface="Aharoni" panose="02010803020104030203" pitchFamily="2" charset="-79"/>
              </a:rPr>
              <a:t>Is Amazon vulnerable?  YES!</a:t>
            </a:r>
          </a:p>
        </p:txBody>
      </p:sp>
      <p:pic>
        <p:nvPicPr>
          <p:cNvPr id="4" name="Picture 3" descr="A person holding a sign&#10;&#10;Description automatically generated with medium confidence">
            <a:extLst>
              <a:ext uri="{FF2B5EF4-FFF2-40B4-BE49-F238E27FC236}">
                <a16:creationId xmlns:a16="http://schemas.microsoft.com/office/drawing/2014/main" id="{C7CCBE8D-BD07-4B63-8D49-5E446460F318}"/>
              </a:ext>
            </a:extLst>
          </p:cNvPr>
          <p:cNvPicPr>
            <a:picLocks noChangeAspect="1"/>
          </p:cNvPicPr>
          <p:nvPr/>
        </p:nvPicPr>
        <p:blipFill rotWithShape="1">
          <a:blip r:embed="rId2">
            <a:extLst>
              <a:ext uri="{28A0092B-C50C-407E-A947-70E740481C1C}">
                <a14:useLocalDpi xmlns:a14="http://schemas.microsoft.com/office/drawing/2010/main" val="0"/>
              </a:ext>
            </a:extLst>
          </a:blip>
          <a:srcRect r="24953"/>
          <a:stretch/>
        </p:blipFill>
        <p:spPr>
          <a:xfrm>
            <a:off x="182883" y="999631"/>
            <a:ext cx="4329113" cy="3472883"/>
          </a:xfrm>
          <a:prstGeom prst="rect">
            <a:avLst/>
          </a:prstGeom>
          <a:ln>
            <a:solidFill>
              <a:schemeClr val="tx1"/>
            </a:solidFill>
          </a:ln>
        </p:spPr>
      </p:pic>
      <p:sp>
        <p:nvSpPr>
          <p:cNvPr id="5" name="TextBox 4">
            <a:extLst>
              <a:ext uri="{FF2B5EF4-FFF2-40B4-BE49-F238E27FC236}">
                <a16:creationId xmlns:a16="http://schemas.microsoft.com/office/drawing/2014/main" id="{EE662A90-64AA-4463-A5EE-70E1C6B6A91A}"/>
              </a:ext>
            </a:extLst>
          </p:cNvPr>
          <p:cNvSpPr txBox="1"/>
          <p:nvPr/>
        </p:nvSpPr>
        <p:spPr>
          <a:xfrm flipH="1">
            <a:off x="4663440" y="999631"/>
            <a:ext cx="4480558" cy="2554545"/>
          </a:xfrm>
          <a:prstGeom prst="rect">
            <a:avLst/>
          </a:prstGeom>
          <a:noFill/>
        </p:spPr>
        <p:txBody>
          <a:bodyPr wrap="square" rtlCol="0">
            <a:spAutoFit/>
          </a:bodyPr>
          <a:lstStyle/>
          <a:p>
            <a:pPr marL="257175" indent="-257175">
              <a:buAutoNum type="arabicPeriod"/>
            </a:pPr>
            <a:r>
              <a:rPr lang="en-US" sz="2000" b="1" dirty="0">
                <a:solidFill>
                  <a:srgbClr val="C00000"/>
                </a:solidFill>
                <a:latin typeface="Aharoni" panose="02010803020104030203" pitchFamily="2" charset="-79"/>
                <a:cs typeface="Aharoni" panose="02010803020104030203" pitchFamily="2" charset="-79"/>
              </a:rPr>
              <a:t>Workers can always find ways to resist and stop production</a:t>
            </a:r>
          </a:p>
          <a:p>
            <a:pPr marL="257175" indent="-257175">
              <a:buAutoNum type="arabicPeriod"/>
            </a:pPr>
            <a:r>
              <a:rPr lang="en-US" sz="2000" b="1" dirty="0">
                <a:solidFill>
                  <a:srgbClr val="C00000"/>
                </a:solidFill>
                <a:latin typeface="Aharoni" panose="02010803020104030203" pitchFamily="2" charset="-79"/>
                <a:cs typeface="Aharoni" panose="02010803020104030203" pitchFamily="2" charset="-79"/>
              </a:rPr>
              <a:t>Consumers can boycott and refuse to buy</a:t>
            </a:r>
          </a:p>
          <a:p>
            <a:pPr marL="257175" indent="-257175">
              <a:buAutoNum type="arabicPeriod"/>
            </a:pPr>
            <a:r>
              <a:rPr lang="en-US" sz="2000" b="1" dirty="0">
                <a:solidFill>
                  <a:srgbClr val="C00000"/>
                </a:solidFill>
                <a:latin typeface="Aharoni" panose="02010803020104030203" pitchFamily="2" charset="-79"/>
                <a:cs typeface="Aharoni" panose="02010803020104030203" pitchFamily="2" charset="-79"/>
              </a:rPr>
              <a:t>All distribution systems have chokepoints</a:t>
            </a:r>
          </a:p>
          <a:p>
            <a:pPr marL="257175" indent="-257175">
              <a:buAutoNum type="arabicPeriod"/>
            </a:pPr>
            <a:r>
              <a:rPr lang="en-US" sz="2000" b="1" dirty="0">
                <a:solidFill>
                  <a:srgbClr val="C00000"/>
                </a:solidFill>
                <a:latin typeface="Aharoni" panose="02010803020104030203" pitchFamily="2" charset="-79"/>
                <a:cs typeface="Aharoni" panose="02010803020104030203" pitchFamily="2" charset="-79"/>
              </a:rPr>
              <a:t>Amazon is too big to be allowed to exist and dominate us</a:t>
            </a:r>
          </a:p>
        </p:txBody>
      </p:sp>
      <p:pic>
        <p:nvPicPr>
          <p:cNvPr id="7" name="Picture 6" descr="A person holding a sign&#10;&#10;Description automatically generated with medium confidence">
            <a:extLst>
              <a:ext uri="{FF2B5EF4-FFF2-40B4-BE49-F238E27FC236}">
                <a16:creationId xmlns:a16="http://schemas.microsoft.com/office/drawing/2014/main" id="{01C7FE0F-E5A4-43E8-B614-C505FD70B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7979" y="3554176"/>
            <a:ext cx="4100035" cy="3123429"/>
          </a:xfrm>
          <a:prstGeom prst="rect">
            <a:avLst/>
          </a:prstGeom>
          <a:ln>
            <a:solidFill>
              <a:schemeClr val="tx1"/>
            </a:solidFill>
          </a:ln>
        </p:spPr>
      </p:pic>
      <p:sp>
        <p:nvSpPr>
          <p:cNvPr id="8" name="TextBox 7">
            <a:extLst>
              <a:ext uri="{FF2B5EF4-FFF2-40B4-BE49-F238E27FC236}">
                <a16:creationId xmlns:a16="http://schemas.microsoft.com/office/drawing/2014/main" id="{9BD5448B-B3E8-4E88-BB44-C08033587E20}"/>
              </a:ext>
            </a:extLst>
          </p:cNvPr>
          <p:cNvSpPr txBox="1"/>
          <p:nvPr/>
        </p:nvSpPr>
        <p:spPr>
          <a:xfrm>
            <a:off x="2387298" y="4844835"/>
            <a:ext cx="2028305" cy="1569660"/>
          </a:xfrm>
          <a:prstGeom prst="rect">
            <a:avLst/>
          </a:prstGeom>
          <a:noFill/>
        </p:spPr>
        <p:txBody>
          <a:bodyPr wrap="square" rtlCol="0">
            <a:spAutoFit/>
          </a:bodyPr>
          <a:lstStyle/>
          <a:p>
            <a:r>
              <a:rPr lang="en-US" sz="2400" dirty="0">
                <a:latin typeface="Aharoni" panose="02010803020104030203" pitchFamily="2" charset="-79"/>
                <a:cs typeface="Aharoni" panose="02010803020104030203" pitchFamily="2" charset="-79"/>
              </a:rPr>
              <a:t>The people united can never be defeated</a:t>
            </a:r>
            <a:endParaRPr lang="en-US" sz="4000" dirty="0">
              <a:latin typeface="Aharoni" panose="02010803020104030203" pitchFamily="2" charset="-79"/>
              <a:cs typeface="Aharoni" panose="02010803020104030203" pitchFamily="2" charset="-79"/>
            </a:endParaRPr>
          </a:p>
        </p:txBody>
      </p:sp>
      <p:pic>
        <p:nvPicPr>
          <p:cNvPr id="6" name="Picture 5" descr="Shape, circle&#10;&#10;Description automatically generated with medium confidence">
            <a:extLst>
              <a:ext uri="{FF2B5EF4-FFF2-40B4-BE49-F238E27FC236}">
                <a16:creationId xmlns:a16="http://schemas.microsoft.com/office/drawing/2014/main" id="{10AFA37B-F20E-4EE2-ACFD-294FE28881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186" y="4581726"/>
            <a:ext cx="1301737" cy="2095879"/>
          </a:xfrm>
          <a:prstGeom prst="rect">
            <a:avLst/>
          </a:prstGeom>
        </p:spPr>
      </p:pic>
    </p:spTree>
    <p:extLst>
      <p:ext uri="{BB962C8B-B14F-4D97-AF65-F5344CB8AC3E}">
        <p14:creationId xmlns:p14="http://schemas.microsoft.com/office/powerpoint/2010/main" val="21473139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39555E3-3A26-421C-97AC-2EB01FD9B105}"/>
              </a:ext>
            </a:extLst>
          </p:cNvPr>
          <p:cNvSpPr txBox="1"/>
          <p:nvPr/>
        </p:nvSpPr>
        <p:spPr>
          <a:xfrm>
            <a:off x="692989" y="195944"/>
            <a:ext cx="7758022" cy="830997"/>
          </a:xfrm>
          <a:prstGeom prst="rect">
            <a:avLst/>
          </a:prstGeom>
          <a:noFill/>
        </p:spPr>
        <p:txBody>
          <a:bodyPr wrap="none" rtlCol="0">
            <a:spAutoFit/>
          </a:bodyPr>
          <a:lstStyle/>
          <a:p>
            <a:pPr algn="ctr"/>
            <a:r>
              <a:rPr lang="en-US" sz="2400" b="1" dirty="0"/>
              <a:t>Capitalism does not exist without exploiting workers.</a:t>
            </a:r>
          </a:p>
          <a:p>
            <a:pPr algn="ctr"/>
            <a:r>
              <a:rPr lang="en-US" sz="2400" b="1" dirty="0"/>
              <a:t>When we fight back, we develop our power to take control.</a:t>
            </a:r>
          </a:p>
        </p:txBody>
      </p:sp>
      <p:pic>
        <p:nvPicPr>
          <p:cNvPr id="14" name="Picture 13" descr="A picture containing text&#10;&#10;Description automatically generated">
            <a:extLst>
              <a:ext uri="{FF2B5EF4-FFF2-40B4-BE49-F238E27FC236}">
                <a16:creationId xmlns:a16="http://schemas.microsoft.com/office/drawing/2014/main" id="{37583885-87E6-4528-8D4E-C51260D337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4244" y="1099510"/>
            <a:ext cx="3742230" cy="5682345"/>
          </a:xfrm>
          <a:prstGeom prst="rect">
            <a:avLst/>
          </a:prstGeom>
        </p:spPr>
      </p:pic>
      <p:pic>
        <p:nvPicPr>
          <p:cNvPr id="5" name="Picture 4">
            <a:extLst>
              <a:ext uri="{FF2B5EF4-FFF2-40B4-BE49-F238E27FC236}">
                <a16:creationId xmlns:a16="http://schemas.microsoft.com/office/drawing/2014/main" id="{A099917B-5A05-4A66-A56F-5D64A9F43530}"/>
              </a:ext>
            </a:extLst>
          </p:cNvPr>
          <p:cNvPicPr>
            <a:picLocks noChangeAspect="1"/>
          </p:cNvPicPr>
          <p:nvPr/>
        </p:nvPicPr>
        <p:blipFill rotWithShape="1">
          <a:blip r:embed="rId3"/>
          <a:srcRect l="32301" t="51146" r="56905" b="20400"/>
          <a:stretch/>
        </p:blipFill>
        <p:spPr>
          <a:xfrm>
            <a:off x="587526" y="1190172"/>
            <a:ext cx="3604120" cy="5591683"/>
          </a:xfrm>
          <a:prstGeom prst="rect">
            <a:avLst/>
          </a:prstGeom>
        </p:spPr>
      </p:pic>
    </p:spTree>
    <p:extLst>
      <p:ext uri="{BB962C8B-B14F-4D97-AF65-F5344CB8AC3E}">
        <p14:creationId xmlns:p14="http://schemas.microsoft.com/office/powerpoint/2010/main" val="14634155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10;&#10;Description automatically generated">
            <a:extLst>
              <a:ext uri="{FF2B5EF4-FFF2-40B4-BE49-F238E27FC236}">
                <a16:creationId xmlns:a16="http://schemas.microsoft.com/office/drawing/2014/main" id="{0C96FC54-1413-4C29-BA4E-056C56BD3A83}"/>
              </a:ext>
            </a:extLst>
          </p:cNvPr>
          <p:cNvPicPr>
            <a:picLocks noChangeAspect="1"/>
          </p:cNvPicPr>
          <p:nvPr/>
        </p:nvPicPr>
        <p:blipFill rotWithShape="1">
          <a:blip r:embed="rId2">
            <a:extLst>
              <a:ext uri="{28A0092B-C50C-407E-A947-70E740481C1C}">
                <a14:useLocalDpi xmlns:a14="http://schemas.microsoft.com/office/drawing/2010/main" val="0"/>
              </a:ext>
            </a:extLst>
          </a:blip>
          <a:srcRect t="20299" b="11235"/>
          <a:stretch/>
        </p:blipFill>
        <p:spPr>
          <a:xfrm flipH="1">
            <a:off x="4827855" y="130120"/>
            <a:ext cx="4031488" cy="1819469"/>
          </a:xfrm>
          <a:prstGeom prst="rect">
            <a:avLst/>
          </a:prstGeom>
          <a:ln>
            <a:solidFill>
              <a:schemeClr val="tx1"/>
            </a:solidFill>
          </a:ln>
        </p:spPr>
      </p:pic>
      <p:sp>
        <p:nvSpPr>
          <p:cNvPr id="7" name="TextBox 6">
            <a:extLst>
              <a:ext uri="{FF2B5EF4-FFF2-40B4-BE49-F238E27FC236}">
                <a16:creationId xmlns:a16="http://schemas.microsoft.com/office/drawing/2014/main" id="{41B3BE37-287E-41E1-AD1B-7792327F8594}"/>
              </a:ext>
            </a:extLst>
          </p:cNvPr>
          <p:cNvSpPr txBox="1"/>
          <p:nvPr/>
        </p:nvSpPr>
        <p:spPr>
          <a:xfrm>
            <a:off x="0" y="1949589"/>
            <a:ext cx="9144000" cy="707886"/>
          </a:xfrm>
          <a:prstGeom prst="rect">
            <a:avLst/>
          </a:prstGeom>
          <a:noFill/>
        </p:spPr>
        <p:txBody>
          <a:bodyPr wrap="square" rtlCol="0">
            <a:spAutoFit/>
          </a:bodyPr>
          <a:lstStyle/>
          <a:p>
            <a:pPr algn="ctr"/>
            <a:r>
              <a:rPr lang="en-US" sz="4000" dirty="0">
                <a:solidFill>
                  <a:srgbClr val="C00000"/>
                </a:solidFill>
                <a:latin typeface="Aharoni" panose="02010803020104030203" pitchFamily="2" charset="-79"/>
                <a:cs typeface="Aharoni" panose="02010803020104030203" pitchFamily="2" charset="-79"/>
              </a:rPr>
              <a:t>One stuck ship can halt global trade</a:t>
            </a:r>
          </a:p>
        </p:txBody>
      </p:sp>
      <p:pic>
        <p:nvPicPr>
          <p:cNvPr id="10" name="Picture 9">
            <a:extLst>
              <a:ext uri="{FF2B5EF4-FFF2-40B4-BE49-F238E27FC236}">
                <a16:creationId xmlns:a16="http://schemas.microsoft.com/office/drawing/2014/main" id="{999D7CFD-AFB6-4125-9944-F15DFF559221}"/>
              </a:ext>
            </a:extLst>
          </p:cNvPr>
          <p:cNvPicPr>
            <a:picLocks noChangeAspect="1"/>
          </p:cNvPicPr>
          <p:nvPr/>
        </p:nvPicPr>
        <p:blipFill rotWithShape="1">
          <a:blip r:embed="rId3"/>
          <a:srcRect l="54858" t="43215" r="5906" b="32261"/>
          <a:stretch/>
        </p:blipFill>
        <p:spPr>
          <a:xfrm>
            <a:off x="284657" y="298349"/>
            <a:ext cx="4031488" cy="1483012"/>
          </a:xfrm>
          <a:prstGeom prst="rect">
            <a:avLst/>
          </a:prstGeom>
          <a:ln>
            <a:solidFill>
              <a:schemeClr val="tx1"/>
            </a:solidFill>
          </a:ln>
        </p:spPr>
      </p:pic>
      <p:pic>
        <p:nvPicPr>
          <p:cNvPr id="4" name="Picture 3" descr="Map&#10;&#10;Description automatically generated">
            <a:extLst>
              <a:ext uri="{FF2B5EF4-FFF2-40B4-BE49-F238E27FC236}">
                <a16:creationId xmlns:a16="http://schemas.microsoft.com/office/drawing/2014/main" id="{EB903A88-D59D-4987-AC78-6FBAA5392D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967" y="2657475"/>
            <a:ext cx="6905625" cy="4114800"/>
          </a:xfrm>
          <a:prstGeom prst="rect">
            <a:avLst/>
          </a:prstGeom>
          <a:ln>
            <a:solidFill>
              <a:schemeClr val="tx1"/>
            </a:solidFill>
          </a:ln>
        </p:spPr>
      </p:pic>
    </p:spTree>
    <p:extLst>
      <p:ext uri="{BB962C8B-B14F-4D97-AF65-F5344CB8AC3E}">
        <p14:creationId xmlns:p14="http://schemas.microsoft.com/office/powerpoint/2010/main" val="234550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arge group of people in a room&#10;&#10;Description automatically generated with low confidence">
            <a:extLst>
              <a:ext uri="{FF2B5EF4-FFF2-40B4-BE49-F238E27FC236}">
                <a16:creationId xmlns:a16="http://schemas.microsoft.com/office/drawing/2014/main" id="{7CFE496B-1258-4CA6-AEFC-15E1A31134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171" y="180081"/>
            <a:ext cx="8795657" cy="3471196"/>
          </a:xfrm>
          <a:prstGeom prst="rect">
            <a:avLst/>
          </a:prstGeom>
        </p:spPr>
      </p:pic>
      <p:sp>
        <p:nvSpPr>
          <p:cNvPr id="7" name="TextBox 6">
            <a:extLst>
              <a:ext uri="{FF2B5EF4-FFF2-40B4-BE49-F238E27FC236}">
                <a16:creationId xmlns:a16="http://schemas.microsoft.com/office/drawing/2014/main" id="{3314290C-A35C-46DC-9457-672BFD7AC234}"/>
              </a:ext>
            </a:extLst>
          </p:cNvPr>
          <p:cNvSpPr txBox="1"/>
          <p:nvPr/>
        </p:nvSpPr>
        <p:spPr>
          <a:xfrm>
            <a:off x="232229" y="3815597"/>
            <a:ext cx="8737599" cy="2862322"/>
          </a:xfrm>
          <a:prstGeom prst="rect">
            <a:avLst/>
          </a:prstGeom>
          <a:noFill/>
        </p:spPr>
        <p:txBody>
          <a:bodyPr wrap="square">
            <a:spAutoFit/>
          </a:bodyPr>
          <a:lstStyle/>
          <a:p>
            <a:r>
              <a:rPr lang="en-US" b="1" dirty="0">
                <a:solidFill>
                  <a:srgbClr val="FF0000"/>
                </a:solidFill>
              </a:rPr>
              <a:t>The Southern Workers Assembly (SWA) </a:t>
            </a:r>
            <a:r>
              <a:rPr lang="en-US" dirty="0"/>
              <a:t>is a network of local unions, worker organizations, and organizing committees, committed to building rank-and-file democratic social movement unionism (unionism with a social justice agenda, defined by and accountable to the rank-and-file) as a foundation for organizing, uniting and transforming labor power throughout the South.</a:t>
            </a:r>
          </a:p>
          <a:p>
            <a:r>
              <a:rPr lang="en-US" b="1" dirty="0">
                <a:effectLst/>
              </a:rPr>
              <a:t>SWA Core Principles:</a:t>
            </a:r>
            <a:r>
              <a:rPr lang="en-US" dirty="0"/>
              <a:t> Rank-and-file democracy; national and international labor solidarity; organizing the unorganized; fighting all forms of discrimination; building a Southern labor congress; and building labor’s power for independent political action.</a:t>
            </a:r>
          </a:p>
          <a:p>
            <a:r>
              <a:rPr lang="en-US" b="1" dirty="0">
                <a:effectLst/>
              </a:rPr>
              <a:t>SWA Core Demands:</a:t>
            </a:r>
            <a:r>
              <a:rPr lang="en-US" dirty="0"/>
              <a:t> Repeal Taft-Hartley and Right-to-Work laws, and collective bargaining rights for all workers.</a:t>
            </a:r>
          </a:p>
        </p:txBody>
      </p:sp>
    </p:spTree>
    <p:extLst>
      <p:ext uri="{BB962C8B-B14F-4D97-AF65-F5344CB8AC3E}">
        <p14:creationId xmlns:p14="http://schemas.microsoft.com/office/powerpoint/2010/main" val="30425354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30163A-ECDF-4D02-90FD-98CF40263D57}"/>
              </a:ext>
            </a:extLst>
          </p:cNvPr>
          <p:cNvSpPr txBox="1"/>
          <p:nvPr/>
        </p:nvSpPr>
        <p:spPr>
          <a:xfrm>
            <a:off x="2276898" y="513081"/>
            <a:ext cx="6741356" cy="3785652"/>
          </a:xfrm>
          <a:prstGeom prst="rect">
            <a:avLst/>
          </a:prstGeom>
          <a:noFill/>
        </p:spPr>
        <p:txBody>
          <a:bodyPr wrap="square" rtlCol="0">
            <a:spAutoFit/>
          </a:bodyPr>
          <a:lstStyle/>
          <a:p>
            <a:r>
              <a:rPr lang="en-US" sz="2400" dirty="0">
                <a:latin typeface="Aharoni" panose="02010803020104030203" pitchFamily="2" charset="-79"/>
                <a:cs typeface="Aharoni" panose="02010803020104030203" pitchFamily="2" charset="-79"/>
              </a:rPr>
              <a:t>In one workplace</a:t>
            </a:r>
            <a:r>
              <a:rPr lang="en-US" sz="3600" dirty="0">
                <a:latin typeface="Aharoni" panose="02010803020104030203" pitchFamily="2" charset="-79"/>
                <a:cs typeface="Aharoni" panose="02010803020104030203" pitchFamily="2" charset="-79"/>
              </a:rPr>
              <a:t>?</a:t>
            </a:r>
            <a:r>
              <a:rPr lang="en-US" sz="2400" dirty="0">
                <a:latin typeface="Aharoni" panose="02010803020104030203" pitchFamily="2" charset="-79"/>
                <a:cs typeface="Aharoni" panose="02010803020104030203" pitchFamily="2" charset="-79"/>
              </a:rPr>
              <a:t>  </a:t>
            </a:r>
          </a:p>
          <a:p>
            <a:r>
              <a:rPr lang="en-US" sz="2400" dirty="0">
                <a:latin typeface="Aharoni" panose="02010803020104030203" pitchFamily="2" charset="-79"/>
                <a:cs typeface="Aharoni" panose="02010803020104030203" pitchFamily="2" charset="-79"/>
              </a:rPr>
              <a:t>	Form a union, win right to strike</a:t>
            </a:r>
          </a:p>
          <a:p>
            <a:r>
              <a:rPr lang="en-US" sz="2400" dirty="0">
                <a:latin typeface="Aharoni" panose="02010803020104030203" pitchFamily="2" charset="-79"/>
                <a:cs typeface="Aharoni" panose="02010803020104030203" pitchFamily="2" charset="-79"/>
              </a:rPr>
              <a:t>In one city</a:t>
            </a:r>
            <a:r>
              <a:rPr lang="en-US" sz="3600" dirty="0">
                <a:latin typeface="Aharoni" panose="02010803020104030203" pitchFamily="2" charset="-79"/>
                <a:cs typeface="Aharoni" panose="02010803020104030203" pitchFamily="2" charset="-79"/>
              </a:rPr>
              <a:t>?</a:t>
            </a:r>
            <a:r>
              <a:rPr lang="en-US" sz="2400" dirty="0">
                <a:latin typeface="Aharoni" panose="02010803020104030203" pitchFamily="2" charset="-79"/>
                <a:cs typeface="Aharoni" panose="02010803020104030203" pitchFamily="2" charset="-79"/>
              </a:rPr>
              <a:t>  </a:t>
            </a:r>
          </a:p>
          <a:p>
            <a:r>
              <a:rPr lang="en-US" sz="2400" dirty="0">
                <a:latin typeface="Aharoni" panose="02010803020104030203" pitchFamily="2" charset="-79"/>
                <a:cs typeface="Aharoni" panose="02010803020104030203" pitchFamily="2" charset="-79"/>
              </a:rPr>
              <a:t>	Spread unionization and community allies</a:t>
            </a:r>
          </a:p>
          <a:p>
            <a:r>
              <a:rPr lang="en-US" sz="2400" dirty="0">
                <a:latin typeface="Aharoni" panose="02010803020104030203" pitchFamily="2" charset="-79"/>
                <a:cs typeface="Aharoni" panose="02010803020104030203" pitchFamily="2" charset="-79"/>
              </a:rPr>
              <a:t>As the working class</a:t>
            </a:r>
            <a:r>
              <a:rPr lang="en-US" sz="3600" dirty="0">
                <a:latin typeface="Aharoni" panose="02010803020104030203" pitchFamily="2" charset="-79"/>
                <a:cs typeface="Aharoni" panose="02010803020104030203" pitchFamily="2" charset="-79"/>
              </a:rPr>
              <a:t>?</a:t>
            </a:r>
            <a:r>
              <a:rPr lang="en-US" sz="2400" dirty="0">
                <a:latin typeface="Aharoni" panose="02010803020104030203" pitchFamily="2" charset="-79"/>
                <a:cs typeface="Aharoni" panose="02010803020104030203" pitchFamily="2" charset="-79"/>
              </a:rPr>
              <a:t>  </a:t>
            </a:r>
          </a:p>
          <a:p>
            <a:r>
              <a:rPr lang="en-US" sz="2400" dirty="0">
                <a:latin typeface="Aharoni" panose="02010803020104030203" pitchFamily="2" charset="-79"/>
                <a:cs typeface="Aharoni" panose="02010803020104030203" pitchFamily="2" charset="-79"/>
              </a:rPr>
              <a:t>	Build mass organizations of all workers</a:t>
            </a:r>
          </a:p>
          <a:p>
            <a:r>
              <a:rPr lang="en-US" sz="2400" b="1" dirty="0">
                <a:latin typeface="Aharoni" panose="02010803020104030203" pitchFamily="2" charset="-79"/>
                <a:cs typeface="Aharoni" panose="02010803020104030203" pitchFamily="2" charset="-79"/>
              </a:rPr>
              <a:t>WHERE DO YOU WORK</a:t>
            </a:r>
            <a:r>
              <a:rPr lang="en-US" sz="3600" b="1" dirty="0">
                <a:latin typeface="Aharoni" panose="02010803020104030203" pitchFamily="2" charset="-79"/>
                <a:cs typeface="Aharoni" panose="02010803020104030203" pitchFamily="2" charset="-79"/>
              </a:rPr>
              <a:t>?</a:t>
            </a:r>
            <a:r>
              <a:rPr lang="en-US" sz="2400" b="1" dirty="0">
                <a:latin typeface="Aharoni" panose="02010803020104030203" pitchFamily="2" charset="-79"/>
                <a:cs typeface="Aharoni" panose="02010803020104030203" pitchFamily="2" charset="-79"/>
              </a:rPr>
              <a:t>  WHAT INDUSTRY</a:t>
            </a:r>
            <a:r>
              <a:rPr lang="en-US" sz="3200" b="1" dirty="0">
                <a:latin typeface="Aharoni" panose="02010803020104030203" pitchFamily="2" charset="-79"/>
                <a:cs typeface="Aharoni" panose="02010803020104030203" pitchFamily="2" charset="-79"/>
              </a:rPr>
              <a:t>?</a:t>
            </a:r>
            <a:r>
              <a:rPr lang="en-US" sz="2400" b="1" dirty="0">
                <a:latin typeface="Aharoni" panose="02010803020104030203" pitchFamily="2" charset="-79"/>
                <a:cs typeface="Aharoni" panose="02010803020104030203" pitchFamily="2" charset="-79"/>
              </a:rPr>
              <a:t> WHAT CITY? WHAT STATE?</a:t>
            </a:r>
          </a:p>
        </p:txBody>
      </p:sp>
      <p:pic>
        <p:nvPicPr>
          <p:cNvPr id="4" name="Picture 3" descr="A picture containing text&#10;&#10;Description automatically generated">
            <a:extLst>
              <a:ext uri="{FF2B5EF4-FFF2-40B4-BE49-F238E27FC236}">
                <a16:creationId xmlns:a16="http://schemas.microsoft.com/office/drawing/2014/main" id="{A4C8B846-CBDC-48BD-A3B9-21E867B3C8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5907" y="1025082"/>
            <a:ext cx="1332347" cy="748779"/>
          </a:xfrm>
          <a:prstGeom prst="rect">
            <a:avLst/>
          </a:prstGeom>
          <a:ln>
            <a:solidFill>
              <a:schemeClr val="tx1"/>
            </a:solidFill>
          </a:ln>
        </p:spPr>
      </p:pic>
      <p:pic>
        <p:nvPicPr>
          <p:cNvPr id="8" name="Picture 7" descr="A picture containing text, sign, outdoor&#10;&#10;Description automatically generated">
            <a:extLst>
              <a:ext uri="{FF2B5EF4-FFF2-40B4-BE49-F238E27FC236}">
                <a16:creationId xmlns:a16="http://schemas.microsoft.com/office/drawing/2014/main" id="{12128523-D0BD-443F-B430-DA0824EB10F9}"/>
              </a:ext>
            </a:extLst>
          </p:cNvPr>
          <p:cNvPicPr>
            <a:picLocks noChangeAspect="1"/>
          </p:cNvPicPr>
          <p:nvPr/>
        </p:nvPicPr>
        <p:blipFill rotWithShape="1">
          <a:blip r:embed="rId3">
            <a:extLst>
              <a:ext uri="{28A0092B-C50C-407E-A947-70E740481C1C}">
                <a14:useLocalDpi xmlns:a14="http://schemas.microsoft.com/office/drawing/2010/main" val="0"/>
              </a:ext>
            </a:extLst>
          </a:blip>
          <a:srcRect l="21991" b="17657"/>
          <a:stretch/>
        </p:blipFill>
        <p:spPr>
          <a:xfrm>
            <a:off x="210307" y="5503853"/>
            <a:ext cx="1957163" cy="1162074"/>
          </a:xfrm>
          <a:prstGeom prst="rect">
            <a:avLst/>
          </a:prstGeom>
          <a:ln>
            <a:solidFill>
              <a:schemeClr val="tx1"/>
            </a:solidFill>
          </a:ln>
        </p:spPr>
      </p:pic>
      <p:pic>
        <p:nvPicPr>
          <p:cNvPr id="10" name="Picture 9" descr="A group of people holding signs&#10;&#10;Description automatically generated with medium confidence">
            <a:extLst>
              <a:ext uri="{FF2B5EF4-FFF2-40B4-BE49-F238E27FC236}">
                <a16:creationId xmlns:a16="http://schemas.microsoft.com/office/drawing/2014/main" id="{A4D23B31-C7B9-46EC-B5F6-0F96899246DF}"/>
              </a:ext>
            </a:extLst>
          </p:cNvPr>
          <p:cNvPicPr>
            <a:picLocks noChangeAspect="1"/>
          </p:cNvPicPr>
          <p:nvPr/>
        </p:nvPicPr>
        <p:blipFill rotWithShape="1">
          <a:blip r:embed="rId4">
            <a:extLst>
              <a:ext uri="{28A0092B-C50C-407E-A947-70E740481C1C}">
                <a14:useLocalDpi xmlns:a14="http://schemas.microsoft.com/office/drawing/2010/main" val="0"/>
              </a:ext>
            </a:extLst>
          </a:blip>
          <a:srcRect l="29849" t="14637" r="28647" b="-1141"/>
          <a:stretch/>
        </p:blipFill>
        <p:spPr>
          <a:xfrm>
            <a:off x="213806" y="899742"/>
            <a:ext cx="1913468" cy="2665776"/>
          </a:xfrm>
          <a:prstGeom prst="rect">
            <a:avLst/>
          </a:prstGeom>
          <a:ln>
            <a:solidFill>
              <a:schemeClr val="tx1"/>
            </a:solidFill>
          </a:ln>
        </p:spPr>
      </p:pic>
      <p:pic>
        <p:nvPicPr>
          <p:cNvPr id="12" name="Picture 11" descr="A group of people holding signs&#10;&#10;Description automatically generated with medium confidence">
            <a:extLst>
              <a:ext uri="{FF2B5EF4-FFF2-40B4-BE49-F238E27FC236}">
                <a16:creationId xmlns:a16="http://schemas.microsoft.com/office/drawing/2014/main" id="{6313FA8F-17E4-4045-8446-F68B2471AC6C}"/>
              </a:ext>
            </a:extLst>
          </p:cNvPr>
          <p:cNvPicPr>
            <a:picLocks noChangeAspect="1"/>
          </p:cNvPicPr>
          <p:nvPr/>
        </p:nvPicPr>
        <p:blipFill rotWithShape="1">
          <a:blip r:embed="rId5">
            <a:extLst>
              <a:ext uri="{28A0092B-C50C-407E-A947-70E740481C1C}">
                <a14:useLocalDpi xmlns:a14="http://schemas.microsoft.com/office/drawing/2010/main" val="0"/>
              </a:ext>
            </a:extLst>
          </a:blip>
          <a:srcRect l="44431" t="3878" r="24392" b="24204"/>
          <a:stretch/>
        </p:blipFill>
        <p:spPr>
          <a:xfrm>
            <a:off x="6549115" y="4063196"/>
            <a:ext cx="1484541" cy="2602731"/>
          </a:xfrm>
          <a:prstGeom prst="rect">
            <a:avLst/>
          </a:prstGeom>
          <a:ln>
            <a:solidFill>
              <a:schemeClr val="tx1"/>
            </a:solidFill>
          </a:ln>
        </p:spPr>
      </p:pic>
      <p:pic>
        <p:nvPicPr>
          <p:cNvPr id="14" name="Picture 13" descr="Text, whiteboard&#10;&#10;Description automatically generated">
            <a:extLst>
              <a:ext uri="{FF2B5EF4-FFF2-40B4-BE49-F238E27FC236}">
                <a16:creationId xmlns:a16="http://schemas.microsoft.com/office/drawing/2014/main" id="{5228CF24-E060-42FB-809C-548FDA345B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1310" y="4191900"/>
            <a:ext cx="3763205" cy="2508803"/>
          </a:xfrm>
          <a:prstGeom prst="rect">
            <a:avLst/>
          </a:prstGeom>
          <a:ln>
            <a:solidFill>
              <a:schemeClr val="tx1"/>
            </a:solidFill>
          </a:ln>
        </p:spPr>
      </p:pic>
      <p:pic>
        <p:nvPicPr>
          <p:cNvPr id="16" name="Picture 15" descr="A picture containing text, person, truck, outdoor&#10;&#10;Description automatically generated">
            <a:extLst>
              <a:ext uri="{FF2B5EF4-FFF2-40B4-BE49-F238E27FC236}">
                <a16:creationId xmlns:a16="http://schemas.microsoft.com/office/drawing/2014/main" id="{4C60F3C4-C148-4A5F-A051-B5B2396B4F01}"/>
              </a:ext>
            </a:extLst>
          </p:cNvPr>
          <p:cNvPicPr>
            <a:picLocks noChangeAspect="1"/>
          </p:cNvPicPr>
          <p:nvPr/>
        </p:nvPicPr>
        <p:blipFill rotWithShape="1">
          <a:blip r:embed="rId7">
            <a:extLst>
              <a:ext uri="{28A0092B-C50C-407E-A947-70E740481C1C}">
                <a14:useLocalDpi xmlns:a14="http://schemas.microsoft.com/office/drawing/2010/main" val="0"/>
              </a:ext>
            </a:extLst>
          </a:blip>
          <a:srcRect r="33599" b="23204"/>
          <a:stretch/>
        </p:blipFill>
        <p:spPr>
          <a:xfrm>
            <a:off x="270476" y="3766928"/>
            <a:ext cx="1951210" cy="1478410"/>
          </a:xfrm>
          <a:prstGeom prst="rect">
            <a:avLst/>
          </a:prstGeom>
          <a:ln>
            <a:solidFill>
              <a:schemeClr val="tx1"/>
            </a:solidFill>
          </a:ln>
        </p:spPr>
      </p:pic>
      <p:sp>
        <p:nvSpPr>
          <p:cNvPr id="3" name="TextBox 2">
            <a:extLst>
              <a:ext uri="{FF2B5EF4-FFF2-40B4-BE49-F238E27FC236}">
                <a16:creationId xmlns:a16="http://schemas.microsoft.com/office/drawing/2014/main" id="{3C513236-CCA0-4D34-AAF1-8709E563DEA4}"/>
              </a:ext>
            </a:extLst>
          </p:cNvPr>
          <p:cNvSpPr txBox="1"/>
          <p:nvPr/>
        </p:nvSpPr>
        <p:spPr>
          <a:xfrm>
            <a:off x="0" y="41062"/>
            <a:ext cx="9267281" cy="1200329"/>
          </a:xfrm>
          <a:prstGeom prst="rect">
            <a:avLst/>
          </a:prstGeom>
          <a:noFill/>
        </p:spPr>
        <p:txBody>
          <a:bodyPr wrap="none" rtlCol="0">
            <a:spAutoFit/>
          </a:bodyPr>
          <a:lstStyle/>
          <a:p>
            <a:r>
              <a:rPr lang="en-US" sz="3600" b="1" dirty="0">
                <a:solidFill>
                  <a:srgbClr val="C00000"/>
                </a:solidFill>
                <a:latin typeface="Aharoni" panose="02010803020104030203" pitchFamily="2" charset="-79"/>
                <a:cs typeface="Aharoni" panose="02010803020104030203" pitchFamily="2" charset="-79"/>
              </a:rPr>
              <a:t>How do workers fight against capitalists?</a:t>
            </a:r>
          </a:p>
          <a:p>
            <a:endParaRPr lang="en-US" sz="3600" dirty="0">
              <a:solidFill>
                <a:srgbClr val="C00000"/>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870818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1B0CFF-94EF-4FF5-8EFD-3B90FE49106B}"/>
              </a:ext>
            </a:extLst>
          </p:cNvPr>
          <p:cNvSpPr txBox="1"/>
          <p:nvPr/>
        </p:nvSpPr>
        <p:spPr>
          <a:xfrm>
            <a:off x="541176" y="69735"/>
            <a:ext cx="8602824" cy="2400657"/>
          </a:xfrm>
          <a:prstGeom prst="rect">
            <a:avLst/>
          </a:prstGeom>
          <a:noFill/>
        </p:spPr>
        <p:txBody>
          <a:bodyPr wrap="square" rtlCol="0">
            <a:spAutoFit/>
          </a:bodyPr>
          <a:lstStyle/>
          <a:p>
            <a:r>
              <a:rPr lang="en-US" sz="3100" b="1" dirty="0">
                <a:latin typeface="Aharoni" panose="02010803020104030203" pitchFamily="2" charset="-79"/>
                <a:cs typeface="Aharoni" panose="02010803020104030203" pitchFamily="2" charset="-79"/>
              </a:rPr>
              <a:t>Q1: What is capital</a:t>
            </a:r>
            <a:r>
              <a:rPr lang="en-US" sz="4400" b="1" dirty="0">
                <a:latin typeface="Aharoni" panose="02010803020104030203" pitchFamily="2" charset="-79"/>
                <a:cs typeface="Aharoni" panose="02010803020104030203" pitchFamily="2" charset="-79"/>
              </a:rPr>
              <a:t>?</a:t>
            </a:r>
          </a:p>
          <a:p>
            <a:r>
              <a:rPr lang="en-US" sz="3100" b="1" dirty="0">
                <a:latin typeface="Aharoni" panose="02010803020104030203" pitchFamily="2" charset="-79"/>
                <a:cs typeface="Aharoni" panose="02010803020104030203" pitchFamily="2" charset="-79"/>
              </a:rPr>
              <a:t>Is it money</a:t>
            </a:r>
            <a:r>
              <a:rPr lang="en-US" sz="4400" b="1" dirty="0">
                <a:latin typeface="Aharoni" panose="02010803020104030203" pitchFamily="2" charset="-79"/>
                <a:cs typeface="Aharoni" panose="02010803020104030203" pitchFamily="2" charset="-79"/>
              </a:rPr>
              <a:t>?</a:t>
            </a:r>
            <a:r>
              <a:rPr lang="en-US" sz="3100" b="1" dirty="0">
                <a:latin typeface="Aharoni" panose="02010803020104030203" pitchFamily="2" charset="-79"/>
                <a:cs typeface="Aharoni" panose="02010803020104030203" pitchFamily="2" charset="-79"/>
              </a:rPr>
              <a:t>  </a:t>
            </a:r>
            <a:r>
              <a:rPr lang="en-US" sz="3100" b="1" dirty="0">
                <a:solidFill>
                  <a:srgbClr val="C00000"/>
                </a:solidFill>
                <a:latin typeface="Aharoni" panose="02010803020104030203" pitchFamily="2" charset="-79"/>
                <a:cs typeface="Aharoni" panose="02010803020104030203" pitchFamily="2" charset="-79"/>
              </a:rPr>
              <a:t>NO</a:t>
            </a:r>
            <a:r>
              <a:rPr lang="en-US" sz="4400" b="1" dirty="0">
                <a:solidFill>
                  <a:srgbClr val="C00000"/>
                </a:solidFill>
                <a:latin typeface="Aharoni" panose="02010803020104030203" pitchFamily="2" charset="-79"/>
                <a:cs typeface="Aharoni" panose="02010803020104030203" pitchFamily="2" charset="-79"/>
              </a:rPr>
              <a:t>!</a:t>
            </a:r>
          </a:p>
          <a:p>
            <a:r>
              <a:rPr lang="en-US" sz="3100" b="1" dirty="0">
                <a:latin typeface="Aharoni" panose="02010803020104030203" pitchFamily="2" charset="-79"/>
                <a:cs typeface="Aharoni" panose="02010803020104030203" pitchFamily="2" charset="-79"/>
              </a:rPr>
              <a:t>It is </a:t>
            </a:r>
            <a:r>
              <a:rPr lang="en-US" sz="3100" b="1" u="sng" dirty="0">
                <a:latin typeface="Aharoni" panose="02010803020104030203" pitchFamily="2" charset="-79"/>
                <a:cs typeface="Aharoni" panose="02010803020104030203" pitchFamily="2" charset="-79"/>
              </a:rPr>
              <a:t>money invested to make more money</a:t>
            </a:r>
          </a:p>
          <a:p>
            <a:r>
              <a:rPr lang="en-US" sz="3100" b="1" dirty="0">
                <a:latin typeface="Aharoni" panose="02010803020104030203" pitchFamily="2" charset="-79"/>
                <a:cs typeface="Aharoni" panose="02010803020104030203" pitchFamily="2" charset="-79"/>
              </a:rPr>
              <a:t>The question is HOW</a:t>
            </a:r>
          </a:p>
        </p:txBody>
      </p:sp>
      <p:pic>
        <p:nvPicPr>
          <p:cNvPr id="4" name="Picture 3">
            <a:extLst>
              <a:ext uri="{FF2B5EF4-FFF2-40B4-BE49-F238E27FC236}">
                <a16:creationId xmlns:a16="http://schemas.microsoft.com/office/drawing/2014/main" id="{4251749D-8CF6-472E-99C0-94B61C91B6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200" y="2629007"/>
            <a:ext cx="2856684" cy="4057204"/>
          </a:xfrm>
          <a:prstGeom prst="rect">
            <a:avLst/>
          </a:prstGeom>
          <a:ln>
            <a:solidFill>
              <a:schemeClr val="tx1"/>
            </a:solidFill>
          </a:ln>
        </p:spPr>
      </p:pic>
      <p:pic>
        <p:nvPicPr>
          <p:cNvPr id="6" name="Picture 5" descr="Text&#10;&#10;Description automatically generated">
            <a:extLst>
              <a:ext uri="{FF2B5EF4-FFF2-40B4-BE49-F238E27FC236}">
                <a16:creationId xmlns:a16="http://schemas.microsoft.com/office/drawing/2014/main" id="{52B75816-AADF-423D-AE0E-3785560110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5084" y="2578396"/>
            <a:ext cx="5974751" cy="4158427"/>
          </a:xfrm>
          <a:prstGeom prst="rect">
            <a:avLst/>
          </a:prstGeom>
          <a:ln>
            <a:solidFill>
              <a:schemeClr val="tx1"/>
            </a:solidFill>
          </a:ln>
        </p:spPr>
      </p:pic>
      <p:cxnSp>
        <p:nvCxnSpPr>
          <p:cNvPr id="8" name="Straight Connector 7">
            <a:extLst>
              <a:ext uri="{FF2B5EF4-FFF2-40B4-BE49-F238E27FC236}">
                <a16:creationId xmlns:a16="http://schemas.microsoft.com/office/drawing/2014/main" id="{CFA487F5-56D7-4006-9FF4-AF92DB62E8BF}"/>
              </a:ext>
            </a:extLst>
          </p:cNvPr>
          <p:cNvCxnSpPr/>
          <p:nvPr/>
        </p:nvCxnSpPr>
        <p:spPr>
          <a:xfrm>
            <a:off x="465365" y="2612572"/>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98440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A2366C-9B52-46D7-A9BD-DEA98E3AE154}"/>
              </a:ext>
            </a:extLst>
          </p:cNvPr>
          <p:cNvSpPr txBox="1"/>
          <p:nvPr/>
        </p:nvSpPr>
        <p:spPr>
          <a:xfrm>
            <a:off x="0" y="1154134"/>
            <a:ext cx="9353843" cy="1107996"/>
          </a:xfrm>
          <a:prstGeom prst="rect">
            <a:avLst/>
          </a:prstGeom>
          <a:noFill/>
        </p:spPr>
        <p:txBody>
          <a:bodyPr wrap="none" rtlCol="0">
            <a:spAutoFit/>
          </a:bodyPr>
          <a:lstStyle/>
          <a:p>
            <a:r>
              <a:rPr lang="en-US" sz="5400" b="1" dirty="0">
                <a:latin typeface="Aharoni" panose="02010803020104030203" pitchFamily="2" charset="-79"/>
                <a:cs typeface="Aharoni" panose="02010803020104030203" pitchFamily="2" charset="-79"/>
              </a:rPr>
              <a:t>How does capitalism work</a:t>
            </a:r>
            <a:r>
              <a:rPr lang="en-US" sz="6600" b="1" dirty="0">
                <a:latin typeface="Aharoni" panose="02010803020104030203" pitchFamily="2" charset="-79"/>
                <a:cs typeface="Aharoni" panose="02010803020104030203" pitchFamily="2" charset="-79"/>
              </a:rPr>
              <a:t>?</a:t>
            </a:r>
          </a:p>
        </p:txBody>
      </p:sp>
      <p:sp>
        <p:nvSpPr>
          <p:cNvPr id="5" name="TextBox 4">
            <a:extLst>
              <a:ext uri="{FF2B5EF4-FFF2-40B4-BE49-F238E27FC236}">
                <a16:creationId xmlns:a16="http://schemas.microsoft.com/office/drawing/2014/main" id="{047A6FF1-F15D-40A8-827A-975B608DB586}"/>
              </a:ext>
            </a:extLst>
          </p:cNvPr>
          <p:cNvSpPr txBox="1"/>
          <p:nvPr/>
        </p:nvSpPr>
        <p:spPr>
          <a:xfrm>
            <a:off x="0" y="2613661"/>
            <a:ext cx="9177512" cy="584775"/>
          </a:xfrm>
          <a:prstGeom prst="rect">
            <a:avLst/>
          </a:prstGeom>
          <a:noFill/>
        </p:spPr>
        <p:txBody>
          <a:bodyPr wrap="none" rtlCol="0">
            <a:spAutoFit/>
          </a:bodyPr>
          <a:lstStyle/>
          <a:p>
            <a:r>
              <a:rPr lang="en-US" sz="3200" dirty="0">
                <a:latin typeface="Aharoni" panose="02010803020104030203" pitchFamily="2" charset="-79"/>
                <a:cs typeface="Aharoni" panose="02010803020104030203" pitchFamily="2" charset="-79"/>
              </a:rPr>
              <a:t>Production         Distribution          Consumption</a:t>
            </a:r>
          </a:p>
        </p:txBody>
      </p:sp>
      <p:sp>
        <p:nvSpPr>
          <p:cNvPr id="6" name="Arrow: Right 5">
            <a:extLst>
              <a:ext uri="{FF2B5EF4-FFF2-40B4-BE49-F238E27FC236}">
                <a16:creationId xmlns:a16="http://schemas.microsoft.com/office/drawing/2014/main" id="{C249B327-0151-4E13-842B-68A88E6EFABA}"/>
              </a:ext>
            </a:extLst>
          </p:cNvPr>
          <p:cNvSpPr/>
          <p:nvPr/>
        </p:nvSpPr>
        <p:spPr>
          <a:xfrm>
            <a:off x="2304945" y="2760085"/>
            <a:ext cx="733806" cy="2919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haroni" panose="02010803020104030203" pitchFamily="2" charset="-79"/>
              <a:cs typeface="Aharoni" panose="02010803020104030203" pitchFamily="2" charset="-79"/>
            </a:endParaRPr>
          </a:p>
        </p:txBody>
      </p:sp>
      <p:sp>
        <p:nvSpPr>
          <p:cNvPr id="7" name="Arrow: Right 6">
            <a:extLst>
              <a:ext uri="{FF2B5EF4-FFF2-40B4-BE49-F238E27FC236}">
                <a16:creationId xmlns:a16="http://schemas.microsoft.com/office/drawing/2014/main" id="{FA362B04-C146-4056-9CCE-7D50744FA28B}"/>
              </a:ext>
            </a:extLst>
          </p:cNvPr>
          <p:cNvSpPr/>
          <p:nvPr/>
        </p:nvSpPr>
        <p:spPr>
          <a:xfrm>
            <a:off x="5557777" y="2760085"/>
            <a:ext cx="733806" cy="2919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haroni" panose="02010803020104030203" pitchFamily="2" charset="-79"/>
              <a:cs typeface="Aharoni" panose="02010803020104030203" pitchFamily="2" charset="-79"/>
            </a:endParaRPr>
          </a:p>
        </p:txBody>
      </p:sp>
      <p:sp>
        <p:nvSpPr>
          <p:cNvPr id="8" name="TextBox 7">
            <a:extLst>
              <a:ext uri="{FF2B5EF4-FFF2-40B4-BE49-F238E27FC236}">
                <a16:creationId xmlns:a16="http://schemas.microsoft.com/office/drawing/2014/main" id="{BE81F26F-CCF4-405A-AF7A-142122E4DD56}"/>
              </a:ext>
            </a:extLst>
          </p:cNvPr>
          <p:cNvSpPr txBox="1"/>
          <p:nvPr/>
        </p:nvSpPr>
        <p:spPr>
          <a:xfrm>
            <a:off x="3416576" y="4431362"/>
            <a:ext cx="1696298" cy="553998"/>
          </a:xfrm>
          <a:prstGeom prst="rect">
            <a:avLst/>
          </a:prstGeom>
          <a:noFill/>
        </p:spPr>
        <p:txBody>
          <a:bodyPr wrap="none" rtlCol="0">
            <a:spAutoFit/>
          </a:bodyPr>
          <a:lstStyle/>
          <a:p>
            <a:r>
              <a:rPr lang="en-US" sz="3000" dirty="0">
                <a:solidFill>
                  <a:srgbClr val="C00000"/>
                </a:solidFill>
                <a:latin typeface="Aharoni" panose="02010803020104030203" pitchFamily="2" charset="-79"/>
                <a:cs typeface="Aharoni" panose="02010803020104030203" pitchFamily="2" charset="-79"/>
              </a:rPr>
              <a:t>Amazon</a:t>
            </a:r>
          </a:p>
        </p:txBody>
      </p:sp>
      <p:sp>
        <p:nvSpPr>
          <p:cNvPr id="9" name="Arrow: Up 8">
            <a:extLst>
              <a:ext uri="{FF2B5EF4-FFF2-40B4-BE49-F238E27FC236}">
                <a16:creationId xmlns:a16="http://schemas.microsoft.com/office/drawing/2014/main" id="{23DFA740-3A95-4253-9B2C-421AEB4A264A}"/>
              </a:ext>
            </a:extLst>
          </p:cNvPr>
          <p:cNvSpPr/>
          <p:nvPr/>
        </p:nvSpPr>
        <p:spPr>
          <a:xfrm>
            <a:off x="4082988" y="3429000"/>
            <a:ext cx="363474" cy="73380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haroni" panose="02010803020104030203" pitchFamily="2" charset="-79"/>
              <a:cs typeface="Aharoni" panose="02010803020104030203" pitchFamily="2" charset="-79"/>
            </a:endParaRPr>
          </a:p>
        </p:txBody>
      </p:sp>
      <p:pic>
        <p:nvPicPr>
          <p:cNvPr id="11" name="Picture 10" descr="A picture containing dark, light, night sky&#10;&#10;Description automatically generated">
            <a:extLst>
              <a:ext uri="{FF2B5EF4-FFF2-40B4-BE49-F238E27FC236}">
                <a16:creationId xmlns:a16="http://schemas.microsoft.com/office/drawing/2014/main" id="{7C2454DA-81C7-4EC5-9F6C-811DC8579B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259267" y="3659565"/>
            <a:ext cx="894821" cy="2175857"/>
          </a:xfrm>
          <a:prstGeom prst="rect">
            <a:avLst/>
          </a:prstGeom>
        </p:spPr>
      </p:pic>
    </p:spTree>
    <p:extLst>
      <p:ext uri="{BB962C8B-B14F-4D97-AF65-F5344CB8AC3E}">
        <p14:creationId xmlns:p14="http://schemas.microsoft.com/office/powerpoint/2010/main" val="3318656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E86EB0-D9C2-4851-B9AA-D4BAB4BD19D4}"/>
              </a:ext>
            </a:extLst>
          </p:cNvPr>
          <p:cNvSpPr txBox="1"/>
          <p:nvPr/>
        </p:nvSpPr>
        <p:spPr>
          <a:xfrm>
            <a:off x="48005" y="365852"/>
            <a:ext cx="3023585" cy="1446550"/>
          </a:xfrm>
          <a:prstGeom prst="rect">
            <a:avLst/>
          </a:prstGeom>
          <a:noFill/>
        </p:spPr>
        <p:txBody>
          <a:bodyPr wrap="none" rtlCol="0">
            <a:spAutoFit/>
          </a:bodyPr>
          <a:lstStyle/>
          <a:p>
            <a:r>
              <a:rPr lang="en-US" sz="2200" b="1" dirty="0">
                <a:latin typeface="Aharoni" panose="02010803020104030203" pitchFamily="2" charset="-79"/>
                <a:cs typeface="Aharoni" panose="02010803020104030203" pitchFamily="2" charset="-79"/>
              </a:rPr>
              <a:t>Production requires </a:t>
            </a:r>
          </a:p>
          <a:p>
            <a:r>
              <a:rPr lang="en-US" sz="2200" b="1" dirty="0">
                <a:latin typeface="Aharoni" panose="02010803020104030203" pitchFamily="2" charset="-79"/>
                <a:cs typeface="Aharoni" panose="02010803020104030203" pitchFamily="2" charset="-79"/>
              </a:rPr>
              <a:t>	Tools, technology</a:t>
            </a:r>
          </a:p>
          <a:p>
            <a:r>
              <a:rPr lang="en-US" sz="2200" b="1" dirty="0">
                <a:latin typeface="Aharoni" panose="02010803020104030203" pitchFamily="2" charset="-79"/>
                <a:cs typeface="Aharoni" panose="02010803020104030203" pitchFamily="2" charset="-79"/>
              </a:rPr>
              <a:t>	Natural resources</a:t>
            </a:r>
          </a:p>
          <a:p>
            <a:r>
              <a:rPr lang="en-US" sz="2200" b="1" dirty="0">
                <a:latin typeface="Aharoni" panose="02010803020104030203" pitchFamily="2" charset="-79"/>
                <a:cs typeface="Aharoni" panose="02010803020104030203" pitchFamily="2" charset="-79"/>
              </a:rPr>
              <a:t>	Labor </a:t>
            </a:r>
          </a:p>
        </p:txBody>
      </p:sp>
      <p:sp>
        <p:nvSpPr>
          <p:cNvPr id="3" name="TextBox 2">
            <a:extLst>
              <a:ext uri="{FF2B5EF4-FFF2-40B4-BE49-F238E27FC236}">
                <a16:creationId xmlns:a16="http://schemas.microsoft.com/office/drawing/2014/main" id="{4C03785E-BA9E-4CA5-9E6C-070071446A2F}"/>
              </a:ext>
            </a:extLst>
          </p:cNvPr>
          <p:cNvSpPr txBox="1"/>
          <p:nvPr/>
        </p:nvSpPr>
        <p:spPr>
          <a:xfrm>
            <a:off x="48005" y="2175787"/>
            <a:ext cx="3865161" cy="2123658"/>
          </a:xfrm>
          <a:prstGeom prst="rect">
            <a:avLst/>
          </a:prstGeom>
          <a:noFill/>
        </p:spPr>
        <p:txBody>
          <a:bodyPr wrap="none" rtlCol="0">
            <a:spAutoFit/>
          </a:bodyPr>
          <a:lstStyle/>
          <a:p>
            <a:r>
              <a:rPr lang="en-US" sz="2200" b="1" dirty="0">
                <a:latin typeface="Aharoni" panose="02010803020104030203" pitchFamily="2" charset="-79"/>
                <a:cs typeface="Aharoni" panose="02010803020104030203" pitchFamily="2" charset="-79"/>
              </a:rPr>
              <a:t>The capitalist invests.</a:t>
            </a:r>
          </a:p>
          <a:p>
            <a:r>
              <a:rPr lang="en-US" sz="2200" b="1" dirty="0">
                <a:latin typeface="Aharoni" panose="02010803020104030203" pitchFamily="2" charset="-79"/>
                <a:cs typeface="Aharoni" panose="02010803020104030203" pitchFamily="2" charset="-79"/>
              </a:rPr>
              <a:t>Those are fixed costs.</a:t>
            </a:r>
          </a:p>
          <a:p>
            <a:r>
              <a:rPr lang="en-US" sz="2200" b="1" dirty="0">
                <a:latin typeface="Aharoni" panose="02010803020104030203" pitchFamily="2" charset="-79"/>
                <a:cs typeface="Aharoni" panose="02010803020104030203" pitchFamily="2" charset="-79"/>
              </a:rPr>
              <a:t>Workers </a:t>
            </a:r>
            <a:r>
              <a:rPr lang="en-US" sz="2200" dirty="0">
                <a:latin typeface="Aharoni" panose="02010803020104030203" pitchFamily="2" charset="-79"/>
                <a:cs typeface="Aharoni" panose="02010803020104030203" pitchFamily="2" charset="-79"/>
              </a:rPr>
              <a:t>provide labor.</a:t>
            </a:r>
          </a:p>
          <a:p>
            <a:r>
              <a:rPr lang="en-US" sz="2200" dirty="0">
                <a:latin typeface="Aharoni" panose="02010803020104030203" pitchFamily="2" charset="-79"/>
                <a:cs typeface="Aharoni" panose="02010803020104030203" pitchFamily="2" charset="-79"/>
              </a:rPr>
              <a:t>Those costs vary.</a:t>
            </a:r>
          </a:p>
          <a:p>
            <a:r>
              <a:rPr lang="en-US" sz="2200" dirty="0">
                <a:latin typeface="Aharoni" panose="02010803020104030203" pitchFamily="2" charset="-79"/>
                <a:cs typeface="Aharoni" panose="02010803020104030203" pitchFamily="2" charset="-79"/>
              </a:rPr>
              <a:t>Capitalists seek </a:t>
            </a:r>
            <a:r>
              <a:rPr lang="en-US" sz="2200" b="1" dirty="0">
                <a:latin typeface="Aharoni" panose="02010803020104030203" pitchFamily="2" charset="-79"/>
                <a:cs typeface="Aharoni" panose="02010803020104030203" pitchFamily="2" charset="-79"/>
              </a:rPr>
              <a:t>low wages.</a:t>
            </a:r>
          </a:p>
          <a:p>
            <a:endParaRPr lang="en-US" sz="2200" dirty="0">
              <a:latin typeface="Aharoni" panose="02010803020104030203" pitchFamily="2" charset="-79"/>
              <a:cs typeface="Aharoni" panose="02010803020104030203" pitchFamily="2" charset="-79"/>
            </a:endParaRPr>
          </a:p>
        </p:txBody>
      </p:sp>
      <p:sp>
        <p:nvSpPr>
          <p:cNvPr id="6" name="TextBox 5">
            <a:extLst>
              <a:ext uri="{FF2B5EF4-FFF2-40B4-BE49-F238E27FC236}">
                <a16:creationId xmlns:a16="http://schemas.microsoft.com/office/drawing/2014/main" id="{D1EF1966-9F54-4815-81F5-834FB06B6086}"/>
              </a:ext>
            </a:extLst>
          </p:cNvPr>
          <p:cNvSpPr txBox="1"/>
          <p:nvPr/>
        </p:nvSpPr>
        <p:spPr>
          <a:xfrm>
            <a:off x="2447673" y="4475836"/>
            <a:ext cx="4990469" cy="2123658"/>
          </a:xfrm>
          <a:prstGeom prst="rect">
            <a:avLst/>
          </a:prstGeom>
          <a:noFill/>
        </p:spPr>
        <p:txBody>
          <a:bodyPr wrap="none" rtlCol="0">
            <a:spAutoFit/>
          </a:bodyPr>
          <a:lstStyle/>
          <a:p>
            <a:r>
              <a:rPr lang="en-US" sz="2200" b="1" dirty="0">
                <a:latin typeface="Aharoni" panose="02010803020104030203" pitchFamily="2" charset="-79"/>
                <a:cs typeface="Aharoni" panose="02010803020104030203" pitchFamily="2" charset="-79"/>
              </a:rPr>
              <a:t>Key issues:</a:t>
            </a:r>
          </a:p>
          <a:p>
            <a:pPr marL="257175" indent="-257175">
              <a:buAutoNum type="arabicPeriod"/>
            </a:pPr>
            <a:r>
              <a:rPr lang="en-US" sz="2200" b="1" dirty="0">
                <a:latin typeface="Aharoni" panose="02010803020104030203" pitchFamily="2" charset="-79"/>
                <a:cs typeface="Aharoni" panose="02010803020104030203" pitchFamily="2" charset="-79"/>
              </a:rPr>
              <a:t>The role of technology</a:t>
            </a:r>
          </a:p>
          <a:p>
            <a:pPr marL="257175" indent="-257175">
              <a:buAutoNum type="arabicPeriod"/>
            </a:pPr>
            <a:r>
              <a:rPr lang="en-US" sz="2200" b="1" dirty="0">
                <a:latin typeface="Aharoni" panose="02010803020104030203" pitchFamily="2" charset="-79"/>
                <a:cs typeface="Aharoni" panose="02010803020104030203" pitchFamily="2" charset="-79"/>
              </a:rPr>
              <a:t>The conditions of work</a:t>
            </a:r>
          </a:p>
          <a:p>
            <a:pPr marL="257175" indent="-257175">
              <a:buAutoNum type="arabicPeriod"/>
            </a:pPr>
            <a:r>
              <a:rPr lang="en-US" sz="2200" b="1" dirty="0">
                <a:latin typeface="Aharoni" panose="02010803020104030203" pitchFamily="2" charset="-79"/>
                <a:cs typeface="Aharoni" panose="02010803020104030203" pitchFamily="2" charset="-79"/>
              </a:rPr>
              <a:t>The scale of capital</a:t>
            </a:r>
          </a:p>
          <a:p>
            <a:pPr marL="257175" indent="-257175">
              <a:buAutoNum type="arabicPeriod"/>
            </a:pPr>
            <a:r>
              <a:rPr lang="en-US" sz="2200" b="1" dirty="0">
                <a:latin typeface="Aharoni" panose="02010803020104030203" pitchFamily="2" charset="-79"/>
                <a:cs typeface="Aharoni" panose="02010803020104030203" pitchFamily="2" charset="-79"/>
              </a:rPr>
              <a:t>The role of the government</a:t>
            </a:r>
          </a:p>
          <a:p>
            <a:pPr marL="257175" indent="-257175">
              <a:buAutoNum type="arabicPeriod"/>
            </a:pPr>
            <a:r>
              <a:rPr lang="en-US" sz="2200" b="1" dirty="0">
                <a:latin typeface="Aharoni" panose="02010803020104030203" pitchFamily="2" charset="-79"/>
                <a:cs typeface="Aharoni" panose="02010803020104030203" pitchFamily="2" charset="-79"/>
              </a:rPr>
              <a:t>The capacity of labor to fight back</a:t>
            </a:r>
          </a:p>
        </p:txBody>
      </p:sp>
      <p:pic>
        <p:nvPicPr>
          <p:cNvPr id="9" name="Picture 8" descr="A picture containing clipart&#10;&#10;Description automatically generated">
            <a:extLst>
              <a:ext uri="{FF2B5EF4-FFF2-40B4-BE49-F238E27FC236}">
                <a16:creationId xmlns:a16="http://schemas.microsoft.com/office/drawing/2014/main" id="{0F134AB7-F831-44D9-8A3A-DE6DD700CE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5491" y="258506"/>
            <a:ext cx="4871052" cy="3955294"/>
          </a:xfrm>
          <a:prstGeom prst="rect">
            <a:avLst/>
          </a:prstGeom>
        </p:spPr>
      </p:pic>
    </p:spTree>
    <p:extLst>
      <p:ext uri="{BB962C8B-B14F-4D97-AF65-F5344CB8AC3E}">
        <p14:creationId xmlns:p14="http://schemas.microsoft.com/office/powerpoint/2010/main" val="1720389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EF4D8052-1F67-47D2-8CD9-806B302812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873" y="297851"/>
            <a:ext cx="7826807" cy="6385581"/>
          </a:xfrm>
          <a:prstGeom prst="rect">
            <a:avLst/>
          </a:prstGeom>
          <a:ln>
            <a:solidFill>
              <a:schemeClr val="tx1"/>
            </a:solidFill>
          </a:ln>
        </p:spPr>
      </p:pic>
    </p:spTree>
    <p:extLst>
      <p:ext uri="{BB962C8B-B14F-4D97-AF65-F5344CB8AC3E}">
        <p14:creationId xmlns:p14="http://schemas.microsoft.com/office/powerpoint/2010/main" val="2637545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B00074B-CF42-4EF2-B606-437D500F2C27}"/>
              </a:ext>
            </a:extLst>
          </p:cNvPr>
          <p:cNvSpPr txBox="1"/>
          <p:nvPr/>
        </p:nvSpPr>
        <p:spPr>
          <a:xfrm>
            <a:off x="0" y="0"/>
            <a:ext cx="9150134" cy="784830"/>
          </a:xfrm>
          <a:prstGeom prst="rect">
            <a:avLst/>
          </a:prstGeom>
          <a:noFill/>
        </p:spPr>
        <p:txBody>
          <a:bodyPr wrap="square" rtlCol="0">
            <a:spAutoFit/>
          </a:bodyPr>
          <a:lstStyle/>
          <a:p>
            <a:pPr algn="ctr"/>
            <a:r>
              <a:rPr lang="en-US" sz="4500" b="1" dirty="0">
                <a:latin typeface="Aharoni" panose="02010803020104030203" pitchFamily="2" charset="-79"/>
                <a:cs typeface="Aharoni" panose="02010803020104030203" pitchFamily="2" charset="-79"/>
              </a:rPr>
              <a:t>Historical context is key</a:t>
            </a:r>
          </a:p>
        </p:txBody>
      </p:sp>
      <p:pic>
        <p:nvPicPr>
          <p:cNvPr id="5" name="Picture 4">
            <a:extLst>
              <a:ext uri="{FF2B5EF4-FFF2-40B4-BE49-F238E27FC236}">
                <a16:creationId xmlns:a16="http://schemas.microsoft.com/office/drawing/2014/main" id="{35A82648-6710-4F2F-988C-51986AF1EC9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44840" y="4481593"/>
            <a:ext cx="2824930" cy="2254335"/>
          </a:xfrm>
          <a:prstGeom prst="rect">
            <a:avLst/>
          </a:prstGeom>
          <a:noFill/>
          <a:ln>
            <a:solidFill>
              <a:schemeClr val="tx1"/>
            </a:solidFill>
          </a:ln>
        </p:spPr>
      </p:pic>
      <p:sp>
        <p:nvSpPr>
          <p:cNvPr id="6" name="TextBox 5">
            <a:extLst>
              <a:ext uri="{FF2B5EF4-FFF2-40B4-BE49-F238E27FC236}">
                <a16:creationId xmlns:a16="http://schemas.microsoft.com/office/drawing/2014/main" id="{8A0F9131-F6DE-4363-BD60-43C699734AF5}"/>
              </a:ext>
            </a:extLst>
          </p:cNvPr>
          <p:cNvSpPr txBox="1"/>
          <p:nvPr/>
        </p:nvSpPr>
        <p:spPr>
          <a:xfrm>
            <a:off x="-6134" y="3033516"/>
            <a:ext cx="3981842" cy="1107996"/>
          </a:xfrm>
          <a:prstGeom prst="rect">
            <a:avLst/>
          </a:prstGeom>
          <a:noFill/>
        </p:spPr>
        <p:txBody>
          <a:bodyPr wrap="square" rtlCol="0">
            <a:spAutoFit/>
          </a:bodyPr>
          <a:lstStyle/>
          <a:p>
            <a:r>
              <a:rPr lang="en-US" b="1" dirty="0">
                <a:latin typeface="Aharoni" panose="02010803020104030203" pitchFamily="2" charset="-79"/>
                <a:cs typeface="Aharoni" panose="02010803020104030203" pitchFamily="2" charset="-79"/>
              </a:rPr>
              <a:t>Amazon:</a:t>
            </a:r>
            <a:r>
              <a:rPr lang="en-US" sz="2400" b="1" dirty="0">
                <a:latin typeface="Aharoni" panose="02010803020104030203" pitchFamily="2" charset="-79"/>
                <a:cs typeface="Aharoni" panose="02010803020104030203" pitchFamily="2" charset="-79"/>
              </a:rPr>
              <a:t>$1.7</a:t>
            </a:r>
            <a:r>
              <a:rPr lang="en-US" b="1" dirty="0">
                <a:latin typeface="Aharoni" panose="02010803020104030203" pitchFamily="2" charset="-79"/>
                <a:cs typeface="Aharoni" panose="02010803020104030203" pitchFamily="2" charset="-79"/>
              </a:rPr>
              <a:t> trillion</a:t>
            </a:r>
          </a:p>
          <a:p>
            <a:r>
              <a:rPr lang="en-US" b="1" dirty="0">
                <a:latin typeface="Aharoni" panose="02010803020104030203" pitchFamily="2" charset="-79"/>
                <a:cs typeface="Aharoni" panose="02010803020104030203" pitchFamily="2" charset="-79"/>
              </a:rPr>
              <a:t>Jeff Bezos: </a:t>
            </a:r>
            <a:r>
              <a:rPr lang="en-US" sz="2400" b="1" dirty="0">
                <a:latin typeface="Aharoni" panose="02010803020104030203" pitchFamily="2" charset="-79"/>
                <a:cs typeface="Aharoni" panose="02010803020104030203" pitchFamily="2" charset="-79"/>
              </a:rPr>
              <a:t>$194.9 </a:t>
            </a:r>
            <a:r>
              <a:rPr lang="en-US" b="1" dirty="0">
                <a:latin typeface="Aharoni" panose="02010803020104030203" pitchFamily="2" charset="-79"/>
                <a:cs typeface="Aharoni" panose="02010803020104030203" pitchFamily="2" charset="-79"/>
              </a:rPr>
              <a:t>billion </a:t>
            </a:r>
          </a:p>
          <a:p>
            <a:r>
              <a:rPr lang="en-US" b="1" dirty="0">
                <a:latin typeface="Aharoni" panose="02010803020104030203" pitchFamily="2" charset="-79"/>
                <a:cs typeface="Aharoni" panose="02010803020104030203" pitchFamily="2" charset="-79"/>
              </a:rPr>
              <a:t>(Richest man in the world) </a:t>
            </a:r>
          </a:p>
        </p:txBody>
      </p:sp>
      <p:pic>
        <p:nvPicPr>
          <p:cNvPr id="9" name="Picture 8">
            <a:extLst>
              <a:ext uri="{FF2B5EF4-FFF2-40B4-BE49-F238E27FC236}">
                <a16:creationId xmlns:a16="http://schemas.microsoft.com/office/drawing/2014/main" id="{EBD599E8-1B80-4CB2-9112-E5F72A81E05F}"/>
              </a:ext>
            </a:extLst>
          </p:cNvPr>
          <p:cNvPicPr>
            <a:picLocks noChangeAspect="1"/>
          </p:cNvPicPr>
          <p:nvPr/>
        </p:nvPicPr>
        <p:blipFill rotWithShape="1">
          <a:blip r:embed="rId3"/>
          <a:srcRect l="62678" t="32157" r="9164" b="31367"/>
          <a:stretch/>
        </p:blipFill>
        <p:spPr>
          <a:xfrm>
            <a:off x="89416" y="885251"/>
            <a:ext cx="2644110" cy="2015904"/>
          </a:xfrm>
          <a:prstGeom prst="rect">
            <a:avLst/>
          </a:prstGeom>
          <a:ln>
            <a:solidFill>
              <a:schemeClr val="tx1"/>
            </a:solidFill>
          </a:ln>
        </p:spPr>
      </p:pic>
      <p:sp>
        <p:nvSpPr>
          <p:cNvPr id="2" name="TextBox 1">
            <a:extLst>
              <a:ext uri="{FF2B5EF4-FFF2-40B4-BE49-F238E27FC236}">
                <a16:creationId xmlns:a16="http://schemas.microsoft.com/office/drawing/2014/main" id="{B6CE93F3-0697-465E-B37B-8940C6B77DDA}"/>
              </a:ext>
            </a:extLst>
          </p:cNvPr>
          <p:cNvSpPr txBox="1"/>
          <p:nvPr/>
        </p:nvSpPr>
        <p:spPr>
          <a:xfrm>
            <a:off x="3265713" y="616997"/>
            <a:ext cx="5064207" cy="3785652"/>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17</a:t>
            </a:r>
            <a:r>
              <a:rPr lang="en-US" sz="2400" b="1" baseline="30000" dirty="0">
                <a:latin typeface="Times New Roman" panose="02020603050405020304" pitchFamily="18" charset="0"/>
                <a:cs typeface="Times New Roman" panose="02020603050405020304" pitchFamily="18" charset="0"/>
              </a:rPr>
              <a:t>th</a:t>
            </a:r>
            <a:r>
              <a:rPr lang="en-US" sz="2400" b="1" dirty="0">
                <a:latin typeface="Times New Roman" panose="02020603050405020304" pitchFamily="18" charset="0"/>
                <a:cs typeface="Times New Roman" panose="02020603050405020304" pitchFamily="18" charset="0"/>
              </a:rPr>
              <a:t> Century: </a:t>
            </a:r>
          </a:p>
          <a:p>
            <a:r>
              <a:rPr lang="en-US" sz="2400" b="1" dirty="0">
                <a:latin typeface="Times New Roman" panose="02020603050405020304" pitchFamily="18" charset="0"/>
                <a:cs typeface="Times New Roman" panose="02020603050405020304" pitchFamily="18" charset="0"/>
              </a:rPr>
              <a:t>	merchant capitalism</a:t>
            </a:r>
          </a:p>
          <a:p>
            <a:r>
              <a:rPr lang="en-US" sz="2400" b="1" dirty="0">
                <a:latin typeface="Times New Roman" panose="02020603050405020304" pitchFamily="18" charset="0"/>
                <a:cs typeface="Times New Roman" panose="02020603050405020304" pitchFamily="18" charset="0"/>
              </a:rPr>
              <a:t>18</a:t>
            </a:r>
            <a:r>
              <a:rPr lang="en-US" sz="2400" b="1" baseline="30000" dirty="0">
                <a:latin typeface="Times New Roman" panose="02020603050405020304" pitchFamily="18" charset="0"/>
                <a:cs typeface="Times New Roman" panose="02020603050405020304" pitchFamily="18" charset="0"/>
              </a:rPr>
              <a:t>th</a:t>
            </a:r>
            <a:r>
              <a:rPr lang="en-US" sz="2400" b="1" dirty="0">
                <a:latin typeface="Times New Roman" panose="02020603050405020304" pitchFamily="18" charset="0"/>
                <a:cs typeface="Times New Roman" panose="02020603050405020304" pitchFamily="18" charset="0"/>
              </a:rPr>
              <a:t> Century: </a:t>
            </a:r>
          </a:p>
          <a:p>
            <a:r>
              <a:rPr lang="en-US" sz="2400" b="1" dirty="0">
                <a:latin typeface="Times New Roman" panose="02020603050405020304" pitchFamily="18" charset="0"/>
                <a:cs typeface="Times New Roman" panose="02020603050405020304" pitchFamily="18" charset="0"/>
              </a:rPr>
              <a:t>	small shop competitive capitalism</a:t>
            </a:r>
          </a:p>
          <a:p>
            <a:r>
              <a:rPr lang="en-US" sz="2400" b="1" dirty="0">
                <a:latin typeface="Times New Roman" panose="02020603050405020304" pitchFamily="18" charset="0"/>
                <a:cs typeface="Times New Roman" panose="02020603050405020304" pitchFamily="18" charset="0"/>
              </a:rPr>
              <a:t>19</a:t>
            </a:r>
            <a:r>
              <a:rPr lang="en-US" sz="2400" b="1" baseline="30000" dirty="0">
                <a:latin typeface="Times New Roman" panose="02020603050405020304" pitchFamily="18" charset="0"/>
                <a:cs typeface="Times New Roman" panose="02020603050405020304" pitchFamily="18" charset="0"/>
              </a:rPr>
              <a:t>th</a:t>
            </a:r>
            <a:r>
              <a:rPr lang="en-US" sz="2400" b="1" dirty="0">
                <a:latin typeface="Times New Roman" panose="02020603050405020304" pitchFamily="18" charset="0"/>
                <a:cs typeface="Times New Roman" panose="02020603050405020304" pitchFamily="18" charset="0"/>
              </a:rPr>
              <a:t> Century: </a:t>
            </a:r>
          </a:p>
          <a:p>
            <a:r>
              <a:rPr lang="en-US" sz="2400" b="1" dirty="0">
                <a:latin typeface="Times New Roman" panose="02020603050405020304" pitchFamily="18" charset="0"/>
                <a:cs typeface="Times New Roman" panose="02020603050405020304" pitchFamily="18" charset="0"/>
              </a:rPr>
              <a:t>	industrial, competitive capitalism</a:t>
            </a:r>
          </a:p>
          <a:p>
            <a:r>
              <a:rPr lang="en-US" sz="2400" b="1" dirty="0">
                <a:latin typeface="Times New Roman" panose="02020603050405020304" pitchFamily="18" charset="0"/>
                <a:cs typeface="Times New Roman" panose="02020603050405020304" pitchFamily="18" charset="0"/>
              </a:rPr>
              <a:t>20</a:t>
            </a:r>
            <a:r>
              <a:rPr lang="en-US" sz="2400" b="1" baseline="30000" dirty="0">
                <a:latin typeface="Times New Roman" panose="02020603050405020304" pitchFamily="18" charset="0"/>
                <a:cs typeface="Times New Roman" panose="02020603050405020304" pitchFamily="18" charset="0"/>
              </a:rPr>
              <a:t>th</a:t>
            </a:r>
            <a:r>
              <a:rPr lang="en-US" sz="2400" b="1" dirty="0">
                <a:latin typeface="Times New Roman" panose="02020603050405020304" pitchFamily="18" charset="0"/>
                <a:cs typeface="Times New Roman" panose="02020603050405020304" pitchFamily="18" charset="0"/>
              </a:rPr>
              <a:t> century: </a:t>
            </a:r>
          </a:p>
          <a:p>
            <a:r>
              <a:rPr lang="en-US" sz="2400" b="1" dirty="0">
                <a:latin typeface="Times New Roman" panose="02020603050405020304" pitchFamily="18" charset="0"/>
                <a:cs typeface="Times New Roman" panose="02020603050405020304" pitchFamily="18" charset="0"/>
              </a:rPr>
              <a:t>	finance, monopoly capitalism</a:t>
            </a:r>
          </a:p>
          <a:p>
            <a:r>
              <a:rPr lang="en-US" sz="2400" b="1" dirty="0">
                <a:latin typeface="Times New Roman" panose="02020603050405020304" pitchFamily="18" charset="0"/>
                <a:cs typeface="Times New Roman" panose="02020603050405020304" pitchFamily="18" charset="0"/>
              </a:rPr>
              <a:t>21</a:t>
            </a:r>
            <a:r>
              <a:rPr lang="en-US" sz="2400" b="1" baseline="30000" dirty="0">
                <a:latin typeface="Times New Roman" panose="02020603050405020304" pitchFamily="18" charset="0"/>
                <a:cs typeface="Times New Roman" panose="02020603050405020304" pitchFamily="18" charset="0"/>
              </a:rPr>
              <a:t>st</a:t>
            </a:r>
            <a:r>
              <a:rPr lang="en-US" sz="2400" b="1" dirty="0">
                <a:latin typeface="Times New Roman" panose="02020603050405020304" pitchFamily="18" charset="0"/>
                <a:cs typeface="Times New Roman" panose="02020603050405020304" pitchFamily="18" charset="0"/>
              </a:rPr>
              <a:t> century 	</a:t>
            </a:r>
          </a:p>
          <a:p>
            <a:r>
              <a:rPr lang="en-US" sz="2400" b="1" dirty="0">
                <a:latin typeface="Times New Roman" panose="02020603050405020304" pitchFamily="18" charset="0"/>
                <a:cs typeface="Times New Roman" panose="02020603050405020304" pitchFamily="18" charset="0"/>
              </a:rPr>
              <a:t>	global, AI capitalism</a:t>
            </a:r>
          </a:p>
        </p:txBody>
      </p:sp>
      <p:pic>
        <p:nvPicPr>
          <p:cNvPr id="8" name="Picture 7" descr="Diagram&#10;&#10;Description automatically generated">
            <a:extLst>
              <a:ext uri="{FF2B5EF4-FFF2-40B4-BE49-F238E27FC236}">
                <a16:creationId xmlns:a16="http://schemas.microsoft.com/office/drawing/2014/main" id="{D54CAB14-7206-4E1F-A7C0-B604D84F7CD6}"/>
              </a:ext>
            </a:extLst>
          </p:cNvPr>
          <p:cNvPicPr>
            <a:picLocks noChangeAspect="1"/>
          </p:cNvPicPr>
          <p:nvPr/>
        </p:nvPicPr>
        <p:blipFill rotWithShape="1">
          <a:blip r:embed="rId4">
            <a:extLst>
              <a:ext uri="{28A0092B-C50C-407E-A947-70E740481C1C}">
                <a14:useLocalDpi xmlns:a14="http://schemas.microsoft.com/office/drawing/2010/main" val="0"/>
              </a:ext>
            </a:extLst>
          </a:blip>
          <a:srcRect b="13527"/>
          <a:stretch/>
        </p:blipFill>
        <p:spPr>
          <a:xfrm>
            <a:off x="3467635" y="4481593"/>
            <a:ext cx="5167086" cy="2356237"/>
          </a:xfrm>
          <a:prstGeom prst="rect">
            <a:avLst/>
          </a:prstGeom>
        </p:spPr>
      </p:pic>
    </p:spTree>
    <p:extLst>
      <p:ext uri="{BB962C8B-B14F-4D97-AF65-F5344CB8AC3E}">
        <p14:creationId xmlns:p14="http://schemas.microsoft.com/office/powerpoint/2010/main" val="2704298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Stick figure Clip art - Confused man png download - 333*810 - Free  Transparent Stick Figure png Download. - Clip Art Library">
            <a:extLst>
              <a:ext uri="{FF2B5EF4-FFF2-40B4-BE49-F238E27FC236}">
                <a16:creationId xmlns:a16="http://schemas.microsoft.com/office/drawing/2014/main" id="{A72F82E5-7E46-49D5-9B14-6355813FBB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9934" y="2567588"/>
            <a:ext cx="1028700" cy="25003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34BB52B-9430-4354-9E32-692A629768FC}"/>
              </a:ext>
            </a:extLst>
          </p:cNvPr>
          <p:cNvSpPr txBox="1"/>
          <p:nvPr/>
        </p:nvSpPr>
        <p:spPr>
          <a:xfrm>
            <a:off x="0" y="433380"/>
            <a:ext cx="9144000" cy="769441"/>
          </a:xfrm>
          <a:prstGeom prst="rect">
            <a:avLst/>
          </a:prstGeom>
          <a:noFill/>
        </p:spPr>
        <p:txBody>
          <a:bodyPr wrap="square" rtlCol="0">
            <a:spAutoFit/>
          </a:bodyPr>
          <a:lstStyle/>
          <a:p>
            <a:pPr algn="ctr"/>
            <a:r>
              <a:rPr lang="en-US" sz="3400" b="1" dirty="0">
                <a:solidFill>
                  <a:srgbClr val="C00000"/>
                </a:solidFill>
                <a:latin typeface="Aharoni" panose="02010803020104030203" pitchFamily="2" charset="-79"/>
                <a:cs typeface="Aharoni" panose="02010803020104030203" pitchFamily="2" charset="-79"/>
              </a:rPr>
              <a:t>What is new about </a:t>
            </a:r>
            <a:r>
              <a:rPr lang="en-US" sz="4400" b="1" dirty="0">
                <a:solidFill>
                  <a:srgbClr val="C00000"/>
                </a:solidFill>
                <a:latin typeface="Aharoni" panose="02010803020104030203" pitchFamily="2" charset="-79"/>
                <a:cs typeface="Aharoni" panose="02010803020104030203" pitchFamily="2" charset="-79"/>
              </a:rPr>
              <a:t>21</a:t>
            </a:r>
            <a:r>
              <a:rPr lang="en-US" sz="4400" b="1" baseline="30000" dirty="0">
                <a:solidFill>
                  <a:srgbClr val="C00000"/>
                </a:solidFill>
                <a:latin typeface="Aharoni" panose="02010803020104030203" pitchFamily="2" charset="-79"/>
                <a:cs typeface="Aharoni" panose="02010803020104030203" pitchFamily="2" charset="-79"/>
              </a:rPr>
              <a:t>st</a:t>
            </a:r>
            <a:r>
              <a:rPr lang="en-US" sz="3400" b="1" dirty="0">
                <a:solidFill>
                  <a:srgbClr val="C00000"/>
                </a:solidFill>
                <a:latin typeface="Aharoni" panose="02010803020104030203" pitchFamily="2" charset="-79"/>
                <a:cs typeface="Aharoni" panose="02010803020104030203" pitchFamily="2" charset="-79"/>
              </a:rPr>
              <a:t> century capitalism?</a:t>
            </a:r>
          </a:p>
        </p:txBody>
      </p:sp>
      <p:sp>
        <p:nvSpPr>
          <p:cNvPr id="5" name="TextBox 4">
            <a:extLst>
              <a:ext uri="{FF2B5EF4-FFF2-40B4-BE49-F238E27FC236}">
                <a16:creationId xmlns:a16="http://schemas.microsoft.com/office/drawing/2014/main" id="{03963618-4B40-4988-A090-EC090470DCDB}"/>
              </a:ext>
            </a:extLst>
          </p:cNvPr>
          <p:cNvSpPr txBox="1"/>
          <p:nvPr/>
        </p:nvSpPr>
        <p:spPr>
          <a:xfrm>
            <a:off x="4459871" y="2047549"/>
            <a:ext cx="4610621" cy="3785652"/>
          </a:xfrm>
          <a:prstGeom prst="rect">
            <a:avLst/>
          </a:prstGeom>
          <a:noFill/>
        </p:spPr>
        <p:txBody>
          <a:bodyPr wrap="none" rtlCol="0">
            <a:spAutoFit/>
          </a:bodyPr>
          <a:lstStyle/>
          <a:p>
            <a:pPr algn="r"/>
            <a:r>
              <a:rPr lang="en-US" sz="3000" b="1" dirty="0">
                <a:latin typeface="Aharoni" panose="02010803020104030203" pitchFamily="2" charset="-79"/>
                <a:cs typeface="Aharoni" panose="02010803020104030203" pitchFamily="2" charset="-79"/>
              </a:rPr>
              <a:t>AI (Artificial Intelligence)</a:t>
            </a:r>
          </a:p>
          <a:p>
            <a:pPr algn="r"/>
            <a:r>
              <a:rPr lang="en-US" sz="3000" b="1" dirty="0">
                <a:latin typeface="Aharoni" panose="02010803020104030203" pitchFamily="2" charset="-79"/>
                <a:cs typeface="Aharoni" panose="02010803020104030203" pitchFamily="2" charset="-79"/>
              </a:rPr>
              <a:t>Digital tools</a:t>
            </a:r>
          </a:p>
          <a:p>
            <a:pPr algn="r"/>
            <a:r>
              <a:rPr lang="en-US" sz="3000" b="1" dirty="0">
                <a:latin typeface="Aharoni" panose="02010803020104030203" pitchFamily="2" charset="-79"/>
                <a:cs typeface="Aharoni" panose="02010803020104030203" pitchFamily="2" charset="-79"/>
              </a:rPr>
              <a:t>Computers</a:t>
            </a:r>
          </a:p>
          <a:p>
            <a:pPr algn="r"/>
            <a:r>
              <a:rPr lang="en-US" sz="3000" b="1" dirty="0">
                <a:latin typeface="Aharoni" panose="02010803020104030203" pitchFamily="2" charset="-79"/>
                <a:cs typeface="Aharoni" panose="02010803020104030203" pitchFamily="2" charset="-79"/>
              </a:rPr>
              <a:t>Robots</a:t>
            </a:r>
          </a:p>
          <a:p>
            <a:pPr algn="r"/>
            <a:r>
              <a:rPr lang="en-US" sz="3000" b="1" dirty="0">
                <a:latin typeface="Aharoni" panose="02010803020104030203" pitchFamily="2" charset="-79"/>
                <a:cs typeface="Aharoni" panose="02010803020104030203" pitchFamily="2" charset="-79"/>
              </a:rPr>
              <a:t>Total surveillance</a:t>
            </a:r>
          </a:p>
          <a:p>
            <a:pPr algn="r"/>
            <a:r>
              <a:rPr lang="en-US" sz="3000" b="1" dirty="0">
                <a:latin typeface="Aharoni" panose="02010803020104030203" pitchFamily="2" charset="-79"/>
                <a:cs typeface="Aharoni" panose="02010803020104030203" pitchFamily="2" charset="-79"/>
              </a:rPr>
              <a:t>Global scale</a:t>
            </a:r>
          </a:p>
          <a:p>
            <a:pPr algn="r"/>
            <a:r>
              <a:rPr lang="en-US" sz="3000" b="1" dirty="0">
                <a:latin typeface="Aharoni" panose="02010803020104030203" pitchFamily="2" charset="-79"/>
                <a:cs typeface="Aharoni" panose="02010803020104030203" pitchFamily="2" charset="-79"/>
              </a:rPr>
              <a:t>Horizontal &amp; Vertical</a:t>
            </a:r>
          </a:p>
          <a:p>
            <a:pPr algn="r"/>
            <a:r>
              <a:rPr lang="en-US" sz="3000" b="1" dirty="0">
                <a:latin typeface="Aharoni" panose="02010803020104030203" pitchFamily="2" charset="-79"/>
                <a:cs typeface="Aharoni" panose="02010803020104030203" pitchFamily="2" charset="-79"/>
              </a:rPr>
              <a:t>integration</a:t>
            </a:r>
          </a:p>
        </p:txBody>
      </p:sp>
      <p:pic>
        <p:nvPicPr>
          <p:cNvPr id="9" name="Picture 8" descr="A person working on a machine&#10;&#10;Description automatically generated with medium confidence">
            <a:extLst>
              <a:ext uri="{FF2B5EF4-FFF2-40B4-BE49-F238E27FC236}">
                <a16:creationId xmlns:a16="http://schemas.microsoft.com/office/drawing/2014/main" id="{C5864644-7A0F-47BD-B42D-86F35BE8921E}"/>
              </a:ext>
            </a:extLst>
          </p:cNvPr>
          <p:cNvPicPr>
            <a:picLocks noChangeAspect="1"/>
          </p:cNvPicPr>
          <p:nvPr/>
        </p:nvPicPr>
        <p:blipFill rotWithShape="1">
          <a:blip r:embed="rId3">
            <a:extLst>
              <a:ext uri="{28A0092B-C50C-407E-A947-70E740481C1C}">
                <a14:useLocalDpi xmlns:a14="http://schemas.microsoft.com/office/drawing/2010/main" val="0"/>
              </a:ext>
            </a:extLst>
          </a:blip>
          <a:srcRect l="28000" r="27353"/>
          <a:stretch/>
        </p:blipFill>
        <p:spPr>
          <a:xfrm>
            <a:off x="97123" y="1379187"/>
            <a:ext cx="4161743" cy="4660712"/>
          </a:xfrm>
          <a:prstGeom prst="rect">
            <a:avLst/>
          </a:prstGeom>
          <a:ln>
            <a:solidFill>
              <a:schemeClr val="tx1"/>
            </a:solidFill>
          </a:ln>
        </p:spPr>
      </p:pic>
    </p:spTree>
    <p:extLst>
      <p:ext uri="{BB962C8B-B14F-4D97-AF65-F5344CB8AC3E}">
        <p14:creationId xmlns:p14="http://schemas.microsoft.com/office/powerpoint/2010/main" val="2386193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5D2F816E-DF5A-4F61-A4F6-6A0A6F25AE64}"/>
              </a:ext>
            </a:extLst>
          </p:cNvPr>
          <p:cNvPicPr>
            <a:picLocks noChangeAspect="1"/>
          </p:cNvPicPr>
          <p:nvPr/>
        </p:nvPicPr>
        <p:blipFill rotWithShape="1">
          <a:blip r:embed="rId2">
            <a:extLst>
              <a:ext uri="{28A0092B-C50C-407E-A947-70E740481C1C}">
                <a14:useLocalDpi xmlns:a14="http://schemas.microsoft.com/office/drawing/2010/main" val="0"/>
              </a:ext>
            </a:extLst>
          </a:blip>
          <a:srcRect l="4918" r="3954" b="19603"/>
          <a:stretch/>
        </p:blipFill>
        <p:spPr>
          <a:xfrm>
            <a:off x="505717" y="399144"/>
            <a:ext cx="3362340" cy="3657599"/>
          </a:xfrm>
          <a:prstGeom prst="rect">
            <a:avLst/>
          </a:prstGeom>
        </p:spPr>
      </p:pic>
      <p:sp>
        <p:nvSpPr>
          <p:cNvPr id="9" name="TextBox 8">
            <a:extLst>
              <a:ext uri="{FF2B5EF4-FFF2-40B4-BE49-F238E27FC236}">
                <a16:creationId xmlns:a16="http://schemas.microsoft.com/office/drawing/2014/main" id="{7D1BF47E-CD90-4AB7-8BF0-337D13D432F6}"/>
              </a:ext>
            </a:extLst>
          </p:cNvPr>
          <p:cNvSpPr txBox="1"/>
          <p:nvPr/>
        </p:nvSpPr>
        <p:spPr>
          <a:xfrm>
            <a:off x="2812143" y="458228"/>
            <a:ext cx="5900057" cy="3539430"/>
          </a:xfrm>
          <a:prstGeom prst="rect">
            <a:avLst/>
          </a:prstGeom>
          <a:noFill/>
        </p:spPr>
        <p:txBody>
          <a:bodyPr wrap="square">
            <a:spAutoFit/>
          </a:bodyPr>
          <a:lstStyle/>
          <a:p>
            <a:pPr algn="r"/>
            <a:r>
              <a:rPr lang="en-US" sz="2800" b="1" dirty="0">
                <a:latin typeface="Aharoni" panose="02010803020104030203" pitchFamily="2" charset="-79"/>
                <a:cs typeface="Aharoni" panose="02010803020104030203" pitchFamily="2" charset="-79"/>
              </a:rPr>
              <a:t>AI (Artificial Intelligence)</a:t>
            </a:r>
          </a:p>
          <a:p>
            <a:pPr algn="r"/>
            <a:r>
              <a:rPr lang="en-US" sz="2800" b="1" dirty="0">
                <a:latin typeface="Aharoni" panose="02010803020104030203" pitchFamily="2" charset="-79"/>
                <a:cs typeface="Aharoni" panose="02010803020104030203" pitchFamily="2" charset="-79"/>
              </a:rPr>
              <a:t>Digital tools</a:t>
            </a:r>
          </a:p>
          <a:p>
            <a:pPr algn="r"/>
            <a:r>
              <a:rPr lang="en-US" sz="2800" b="1" dirty="0">
                <a:latin typeface="Aharoni" panose="02010803020104030203" pitchFamily="2" charset="-79"/>
                <a:cs typeface="Aharoni" panose="02010803020104030203" pitchFamily="2" charset="-79"/>
              </a:rPr>
              <a:t>Computers</a:t>
            </a:r>
          </a:p>
          <a:p>
            <a:pPr algn="r"/>
            <a:r>
              <a:rPr lang="en-US" sz="2800" b="1" dirty="0">
                <a:latin typeface="Aharoni" panose="02010803020104030203" pitchFamily="2" charset="-79"/>
                <a:cs typeface="Aharoni" panose="02010803020104030203" pitchFamily="2" charset="-79"/>
              </a:rPr>
              <a:t>Robots</a:t>
            </a:r>
          </a:p>
          <a:p>
            <a:pPr algn="r"/>
            <a:r>
              <a:rPr lang="en-US" sz="2800" b="1" dirty="0">
                <a:latin typeface="Aharoni" panose="02010803020104030203" pitchFamily="2" charset="-79"/>
                <a:cs typeface="Aharoni" panose="02010803020104030203" pitchFamily="2" charset="-79"/>
              </a:rPr>
              <a:t>Total surveillance</a:t>
            </a:r>
          </a:p>
          <a:p>
            <a:pPr algn="r"/>
            <a:r>
              <a:rPr lang="en-US" sz="2800" b="1" dirty="0">
                <a:latin typeface="Aharoni" panose="02010803020104030203" pitchFamily="2" charset="-79"/>
                <a:cs typeface="Aharoni" panose="02010803020104030203" pitchFamily="2" charset="-79"/>
              </a:rPr>
              <a:t>Global scale</a:t>
            </a:r>
          </a:p>
          <a:p>
            <a:pPr algn="r"/>
            <a:r>
              <a:rPr lang="en-US" sz="2800" b="1" dirty="0">
                <a:latin typeface="Aharoni" panose="02010803020104030203" pitchFamily="2" charset="-79"/>
                <a:cs typeface="Aharoni" panose="02010803020104030203" pitchFamily="2" charset="-79"/>
              </a:rPr>
              <a:t>Horizontal &amp; Vertical</a:t>
            </a:r>
          </a:p>
          <a:p>
            <a:pPr algn="r"/>
            <a:r>
              <a:rPr lang="en-US" sz="2800" b="1" dirty="0">
                <a:latin typeface="Aharoni" panose="02010803020104030203" pitchFamily="2" charset="-79"/>
                <a:cs typeface="Aharoni" panose="02010803020104030203" pitchFamily="2" charset="-79"/>
              </a:rPr>
              <a:t>integration</a:t>
            </a:r>
          </a:p>
        </p:txBody>
      </p:sp>
      <p:pic>
        <p:nvPicPr>
          <p:cNvPr id="11" name="Picture 10" descr="A race car on a track&#10;&#10;Description automatically generated with medium confidence">
            <a:extLst>
              <a:ext uri="{FF2B5EF4-FFF2-40B4-BE49-F238E27FC236}">
                <a16:creationId xmlns:a16="http://schemas.microsoft.com/office/drawing/2014/main" id="{D6C8A68C-A8D0-40B2-80DC-ABA808AE03E9}"/>
              </a:ext>
            </a:extLst>
          </p:cNvPr>
          <p:cNvPicPr>
            <a:picLocks noChangeAspect="1"/>
          </p:cNvPicPr>
          <p:nvPr/>
        </p:nvPicPr>
        <p:blipFill rotWithShape="1">
          <a:blip r:embed="rId3">
            <a:extLst>
              <a:ext uri="{28A0092B-C50C-407E-A947-70E740481C1C}">
                <a14:useLocalDpi xmlns:a14="http://schemas.microsoft.com/office/drawing/2010/main" val="0"/>
              </a:ext>
            </a:extLst>
          </a:blip>
          <a:srcRect t="24101" b="8825"/>
          <a:stretch/>
        </p:blipFill>
        <p:spPr>
          <a:xfrm>
            <a:off x="431800" y="4173423"/>
            <a:ext cx="8280400" cy="2510408"/>
          </a:xfrm>
          <a:prstGeom prst="rect">
            <a:avLst/>
          </a:prstGeom>
        </p:spPr>
      </p:pic>
    </p:spTree>
    <p:extLst>
      <p:ext uri="{BB962C8B-B14F-4D97-AF65-F5344CB8AC3E}">
        <p14:creationId xmlns:p14="http://schemas.microsoft.com/office/powerpoint/2010/main" val="290496791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14369</TotalTime>
  <Words>1038</Words>
  <Application>Microsoft Office PowerPoint</Application>
  <PresentationFormat>On-screen Show (4:3)</PresentationFormat>
  <Paragraphs>127</Paragraphs>
  <Slides>20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Calibri</vt:lpstr>
      <vt:lpstr>Calibri Light</vt:lpstr>
      <vt:lpstr>Symbol</vt:lpstr>
      <vt:lpstr>Arial</vt:lpstr>
      <vt:lpstr>Aharoni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Amazon’s warehouse network</vt:lpstr>
      <vt:lpstr>Amazon’s warehouse network</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Williams, Kate</dc:creator>
  <cp:lastModifiedBy>Williams, Kate</cp:lastModifiedBy>
  <cp:revision>68</cp:revision>
  <cp:lastPrinted>2021-04-11T21:00:10Z</cp:lastPrinted>
  <dcterms:created xsi:type="dcterms:W3CDTF">2021-04-03T14:24:10Z</dcterms:created>
  <dcterms:modified xsi:type="dcterms:W3CDTF">2021-04-18T19:27:54Z</dcterms:modified>
</cp:coreProperties>
</file>